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94DD9-14A0-481E-AC0A-8479A2EA267B}" v="178" dt="2026-02-12T13:06:27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626A7-F779-4869-BDE6-D2E1F22B70AF}" type="datetimeFigureOut"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CB179-5B66-42CA-85FA-AB9E0B0B60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0:0/a5fb2b75-0781-4af1-afd4-bc2c6d2d2fda/2020591414719647744:702afce3f22af525fb50a5364a70e3db:0:0_page_1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666750"/>
            <a:ext cx="10152608" cy="11787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641"/>
              </a:lnSpc>
              <a:buNone/>
            </a:pPr>
            <a:r>
              <a:rPr lang="en-US" sz="3900" b="1" dirty="0">
                <a:solidFill>
                  <a:srgbClr val="2A4A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Perile Cosmetics Namibia Export
2026: Strategic Vision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71525" y="2419350"/>
            <a:ext cx="2137321" cy="6121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07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Perile Cosmetics:
South African
Clean Beauty Brand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971800" y="2581275"/>
            <a:ext cx="1487686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Vision
for Namibia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29225" y="2581275"/>
            <a:ext cx="1299121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
Opportunity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19975" y="2581275"/>
            <a:ext cx="1330523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
Edge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629775" y="2581275"/>
            <a:ext cx="1026765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
Approach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71525" y="3303624"/>
            <a:ext cx="1906166" cy="1613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r>
              <a:rPr lang="en-US" sz="1200" dirty="0">
                <a:solidFill>
                  <a:srgbClr val="000000"/>
                </a:solidFill>
                <a:latin typeface="Raleway"/>
                <a:ea typeface="+mn-lt"/>
                <a:cs typeface="+mn-lt"/>
              </a:rPr>
              <a:t>For skin-conscious individuals with sensitive or problem-prone skin, our brand delivers clean, science-backed, affordable skincare; unlike like Unilever and Nivea, we combine ethical sourcing and inclusive formulations to provide effective clean beauty without compromise.</a:t>
            </a:r>
            <a:endParaRPr lang="en-US" sz="1200" dirty="0">
              <a:latin typeface="Raleway"/>
              <a:ea typeface="+mn-lt"/>
              <a:cs typeface="+mn-lt"/>
            </a:endParaRPr>
          </a:p>
          <a:p>
            <a:pPr>
              <a:lnSpc>
                <a:spcPts val="1785"/>
              </a:lnSpc>
            </a:pPr>
            <a:endParaRPr lang="en-US" sz="1200" dirty="0">
              <a:latin typeface="Raleway"/>
              <a:ea typeface="+mn-lt"/>
              <a:cs typeface="+mn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971800" y="3409950"/>
            <a:ext cx="2063948" cy="15074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96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"/>
                <a:ea typeface="Raleway" pitchFamily="34" charset="-122"/>
                <a:cs typeface="Raleway" pitchFamily="34" charset="-120"/>
              </a:rPr>
              <a:t>Strategic expansion
targeting ZAR 2.5
million in annual
sales by 2028,
establishing market
leadership in
clean beauty.</a:t>
            </a:r>
            <a:endParaRPr lang="en-US" sz="1200">
              <a:latin typeface="Raleway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29225" y="3409950"/>
            <a:ext cx="2063948" cy="12921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696"/>
              </a:lnSpc>
            </a:pPr>
            <a:r>
              <a:rPr lang="en-US" sz="1200" dirty="0">
                <a:solidFill>
                  <a:srgbClr val="000000"/>
                </a:solidFill>
                <a:latin typeface="Raleway"/>
                <a:ea typeface="Raleway" pitchFamily="34" charset="-122"/>
                <a:cs typeface="Raleway" pitchFamily="34" charset="-120"/>
              </a:rPr>
              <a:t>Namibia imports
90% of cosmetics,
with strong demand
for hydrating
products suited to
its dry climate.</a:t>
            </a:r>
            <a:endParaRPr lang="en-US" sz="1200" dirty="0">
              <a:latin typeface="Raleway"/>
              <a:ea typeface="Calibri"/>
              <a:cs typeface="Calibri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19975" y="3409950"/>
            <a:ext cx="1969740" cy="17228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96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"/>
                <a:ea typeface="Raleway" pitchFamily="34" charset="-122"/>
                <a:cs typeface="Raleway" pitchFamily="34" charset="-120"/>
              </a:rPr>
              <a:t>BWC-certified
vegan formulations
specifically
addressing
climate-driven skin
concerns at
accessible
premium pricing.</a:t>
            </a:r>
            <a:endParaRPr lang="en-US" sz="1200">
              <a:latin typeface="Raleway"/>
              <a:ea typeface="Calibri"/>
              <a:cs typeface="Calibri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29775" y="3409950"/>
            <a:ext cx="1927771" cy="15074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96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aleway"/>
                <a:ea typeface="Raleway" pitchFamily="34" charset="-122"/>
                <a:cs typeface="Raleway" pitchFamily="34" charset="-120"/>
              </a:rPr>
              <a:t>Phased market
entry via exclusive
distribution
partnership,
focusing initially on
Windhoek's urban
consumers.</a:t>
            </a:r>
            <a:endParaRPr lang="en-US" sz="1200">
              <a:latin typeface="Raleway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1:0/f55d89f8-b6ec-4ce2-beff-1ee7de27b884/2020591414719647744:702afce3f22af525fb50a5364a70e3db:1:0_page_9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94" y="5061198"/>
            <a:ext cx="4901059" cy="11383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9625" y="876300"/>
            <a:ext cx="14119443" cy="5427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274"/>
              </a:lnSpc>
              <a:buNone/>
            </a:pPr>
            <a:r>
              <a:rPr lang="en-US" sz="3075" b="1" dirty="0">
                <a:solidFill>
                  <a:srgbClr val="114B2D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Market Entry Strategy - Risk-Weighted Analysis</a:t>
            </a:r>
            <a:endParaRPr lang="en-US" sz="3075" dirty="0"/>
          </a:p>
        </p:txBody>
      </p:sp>
      <p:sp>
        <p:nvSpPr>
          <p:cNvPr id="5" name="Text 1"/>
          <p:cNvSpPr/>
          <p:nvPr/>
        </p:nvSpPr>
        <p:spPr>
          <a:xfrm>
            <a:off x="790575" y="1581150"/>
            <a:ext cx="6236137" cy="4134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55"/>
              </a:lnSpc>
              <a:buNone/>
            </a:pPr>
            <a:r>
              <a:rPr lang="en-US" sz="2625" dirty="0">
                <a:solidFill>
                  <a:srgbClr val="114B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Distributor-Led Entry Model</a:t>
            </a:r>
            <a:endParaRPr lang="en-US" sz="2625" dirty="0"/>
          </a:p>
        </p:txBody>
      </p:sp>
      <p:sp>
        <p:nvSpPr>
          <p:cNvPr id="6" name="Text 2"/>
          <p:cNvSpPr/>
          <p:nvPr/>
        </p:nvSpPr>
        <p:spPr>
          <a:xfrm>
            <a:off x="1114425" y="2628900"/>
            <a:ext cx="5490121" cy="11650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dirty="0">
                <a:solidFill>
                  <a:srgbClr val="1111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Distributor-Led Entry Model: Leveraging local
expertise and established retail networks to
minimize risk and accelerate market
penetration.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14425" y="4010025"/>
            <a:ext cx="5364361" cy="8737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dirty="0">
                <a:solidFill>
                  <a:srgbClr val="1111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vs. Control Matrix Analysis: Balancing
market control with investment risk through
exclusive distribution partnership in Namibia.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114425" y="5029200"/>
            <a:ext cx="5364361" cy="11650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dirty="0">
                <a:solidFill>
                  <a:srgbClr val="1111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Justification: Lower capital
requirements, faster market access, and local
knowledge acquisition through distributor
partnership.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686550" y="2628900"/>
            <a:ext cx="5416748" cy="8737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dirty="0">
                <a:solidFill>
                  <a:srgbClr val="1111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Phased Implementation Approach: Starting
with key retail doors in Windhoek before
expanding to additional regions and channels.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686550" y="3743325"/>
            <a:ext cx="5081588" cy="11120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89"/>
              </a:lnSpc>
              <a:buNone/>
            </a:pPr>
            <a:r>
              <a:rPr lang="en-US" sz="1575" dirty="0">
                <a:solidFill>
                  <a:srgbClr val="11111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Route-to-Market Flow: Clear operational
pathway from Perile factory to Namibian
consumers via distributor warehousing and
retail outlets.</a:t>
            </a:r>
            <a:endParaRPr lang="en-US" sz="15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1:0/4655c9c3-4701-4982-a550-70baf39e20b8/2020591414719647744:702afce3f22af525fb50a5364a70e3db:1:0_page_10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792" y="2578596"/>
            <a:ext cx="4547592" cy="26745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9" y="5644009"/>
            <a:ext cx="536377" cy="55542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59" y="4725144"/>
            <a:ext cx="548580" cy="5485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59" y="3792438"/>
            <a:ext cx="548580" cy="56911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59" y="2873425"/>
            <a:ext cx="536377" cy="57596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859" y="1927027"/>
            <a:ext cx="536377" cy="6240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14375" y="647700"/>
            <a:ext cx="12522637" cy="4801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Product Portfolio &amp; Localization Strategy</a:t>
            </a:r>
            <a:endParaRPr lang="en-US" sz="3150" dirty="0"/>
          </a:p>
        </p:txBody>
      </p:sp>
      <p:sp>
        <p:nvSpPr>
          <p:cNvPr id="10" name="Text 1"/>
          <p:cNvSpPr/>
          <p:nvPr/>
        </p:nvSpPr>
        <p:spPr>
          <a:xfrm>
            <a:off x="714375" y="1333500"/>
            <a:ext cx="14069080" cy="2848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42"/>
              </a:lnSpc>
              <a:buNone/>
            </a:pPr>
            <a:r>
              <a:rPr lang="en-US" sz="172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Curated, compliant, and adapted for Namibian market success, backed by data and research.</a:t>
            </a:r>
            <a:endParaRPr lang="en-US" sz="1725" dirty="0"/>
          </a:p>
        </p:txBody>
      </p:sp>
      <p:sp>
        <p:nvSpPr>
          <p:cNvPr id="11" name="Text 2"/>
          <p:cNvSpPr/>
          <p:nvPr/>
        </p:nvSpPr>
        <p:spPr>
          <a:xfrm>
            <a:off x="1381125" y="1905000"/>
            <a:ext cx="6443663" cy="6902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11"/>
              </a:lnSpc>
              <a:buNone/>
            </a:pPr>
            <a:r>
              <a:rPr lang="en-US" sz="157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• Six-Product Export Portfolio: Curated selection targeting
Namibian climate needs with focus on hydration and sun
protection formulations.</a:t>
            </a:r>
            <a:endParaRPr lang="en-US" sz="1575" dirty="0"/>
          </a:p>
        </p:txBody>
      </p:sp>
      <p:sp>
        <p:nvSpPr>
          <p:cNvPr id="12" name="Text 3"/>
          <p:cNvSpPr/>
          <p:nvPr/>
        </p:nvSpPr>
        <p:spPr>
          <a:xfrm>
            <a:off x="1381125" y="2838450"/>
            <a:ext cx="5856833" cy="6902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11"/>
              </a:lnSpc>
              <a:buNone/>
            </a:pPr>
            <a:r>
              <a:rPr lang="en-US" sz="157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• Namibian Regulatory Compliance Framework: Full
adherence to local labeling requirements, ingredient
restrictions, and ethical certification standards.</a:t>
            </a:r>
            <a:endParaRPr lang="en-US" sz="1575" dirty="0"/>
          </a:p>
        </p:txBody>
      </p:sp>
      <p:sp>
        <p:nvSpPr>
          <p:cNvPr id="13" name="Text 4"/>
          <p:cNvSpPr/>
          <p:nvPr/>
        </p:nvSpPr>
        <p:spPr>
          <a:xfrm>
            <a:off x="1381125" y="3771900"/>
            <a:ext cx="6296918" cy="6902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11"/>
              </a:lnSpc>
              <a:buNone/>
            </a:pPr>
            <a:r>
              <a:rPr lang="en-US" sz="157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• Product-Market Fit Analysis: Research-backed
formulations addressing arid climate skin concerns with
90% market validation from consumer testing.</a:t>
            </a:r>
            <a:endParaRPr lang="en-US" sz="1575" dirty="0"/>
          </a:p>
        </p:txBody>
      </p:sp>
      <p:sp>
        <p:nvSpPr>
          <p:cNvPr id="14" name="Text 5"/>
          <p:cNvSpPr/>
          <p:nvPr/>
        </p:nvSpPr>
        <p:spPr>
          <a:xfrm>
            <a:off x="1381125" y="4695825"/>
            <a:ext cx="6202561" cy="6902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11"/>
              </a:lnSpc>
              <a:buNone/>
            </a:pPr>
            <a:r>
              <a:rPr lang="en-US" sz="157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• Localization Strategy: Climate-specific messaging,
adapted packaging, and targeted positioning as ‘South
African Clean Beauty for Namibian Conditions’.</a:t>
            </a:r>
            <a:endParaRPr lang="en-US" sz="1575" dirty="0"/>
          </a:p>
        </p:txBody>
      </p:sp>
      <p:sp>
        <p:nvSpPr>
          <p:cNvPr id="15" name="Text 6"/>
          <p:cNvSpPr/>
          <p:nvPr/>
        </p:nvSpPr>
        <p:spPr>
          <a:xfrm>
            <a:off x="1381125" y="5629275"/>
            <a:ext cx="6412111" cy="6902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11"/>
              </a:lnSpc>
              <a:buNone/>
            </a:pPr>
            <a:r>
              <a:rPr lang="en-US" sz="1575" dirty="0">
                <a:solidFill>
                  <a:srgbClr val="1937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• Product Adaptation Roadmap: Three-phase approach to
refining formulations based on local consumer feedback
and performance metrics.</a:t>
            </a:r>
            <a:endParaRPr lang="en-US" sz="15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2:0/45bfe93d-2c99-4426-a240-5f952f11ab54/2020591414719647744:702afce3f22af525fb50a5364a70e3db:2:0_page_11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80" y="5102275"/>
            <a:ext cx="841177" cy="88463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482" y="2434530"/>
            <a:ext cx="5291286" cy="245506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82" y="5074890"/>
            <a:ext cx="865584" cy="91201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82" y="3442692"/>
            <a:ext cx="865584" cy="891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82" y="1810494"/>
            <a:ext cx="865584" cy="9669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14375" y="600075"/>
            <a:ext cx="12887325" cy="5944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900" b="1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Pricing Strategy &amp; Unit Economics Model</a:t>
            </a:r>
            <a:endParaRPr lang="en-US" sz="3900" dirty="0"/>
          </a:p>
        </p:txBody>
      </p:sp>
      <p:sp>
        <p:nvSpPr>
          <p:cNvPr id="9" name="Text 1"/>
          <p:cNvSpPr/>
          <p:nvPr/>
        </p:nvSpPr>
        <p:spPr>
          <a:xfrm>
            <a:off x="1809750" y="1838325"/>
            <a:ext cx="2916793" cy="3086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25" b="1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COGS Breakdown</a:t>
            </a:r>
            <a:endParaRPr lang="en-US" sz="2025" dirty="0"/>
          </a:p>
        </p:txBody>
      </p:sp>
      <p:sp>
        <p:nvSpPr>
          <p:cNvPr id="10" name="Text 2"/>
          <p:cNvSpPr/>
          <p:nvPr/>
        </p:nvSpPr>
        <p:spPr>
          <a:xfrm>
            <a:off x="1809750" y="3448050"/>
            <a:ext cx="4450735" cy="2972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0"/>
              </a:lnSpc>
              <a:buNone/>
            </a:pPr>
            <a:r>
              <a:rPr lang="en-US" sz="1950" b="1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Distributor &amp; Retail Margins</a:t>
            </a:r>
            <a:endParaRPr lang="en-US" sz="1950" dirty="0"/>
          </a:p>
        </p:txBody>
      </p:sp>
      <p:sp>
        <p:nvSpPr>
          <p:cNvPr id="11" name="Text 3"/>
          <p:cNvSpPr/>
          <p:nvPr/>
        </p:nvSpPr>
        <p:spPr>
          <a:xfrm>
            <a:off x="1809750" y="5057775"/>
            <a:ext cx="3646170" cy="2972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0"/>
              </a:lnSpc>
              <a:buNone/>
            </a:pPr>
            <a:r>
              <a:rPr lang="en-US" sz="1950" b="1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Landed Cost Structure</a:t>
            </a:r>
            <a:endParaRPr lang="en-US" sz="1950" dirty="0"/>
          </a:p>
        </p:txBody>
      </p:sp>
      <p:sp>
        <p:nvSpPr>
          <p:cNvPr id="12" name="Text 4"/>
          <p:cNvSpPr/>
          <p:nvPr/>
        </p:nvSpPr>
        <p:spPr>
          <a:xfrm>
            <a:off x="7296150" y="5095875"/>
            <a:ext cx="4652010" cy="3086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25" b="1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Currency Risk Management</a:t>
            </a:r>
            <a:endParaRPr lang="en-US" sz="2025" dirty="0"/>
          </a:p>
        </p:txBody>
      </p:sp>
      <p:sp>
        <p:nvSpPr>
          <p:cNvPr id="13" name="Text 5"/>
          <p:cNvSpPr/>
          <p:nvPr/>
        </p:nvSpPr>
        <p:spPr>
          <a:xfrm>
            <a:off x="1809750" y="2209800"/>
            <a:ext cx="4107061" cy="7545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650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Manufacturing costs, packaging, raw
materials, and labor accounting for
62.5% of FCA price.</a:t>
            </a:r>
            <a:endParaRPr lang="en-US" sz="1650" dirty="0"/>
          </a:p>
        </p:txBody>
      </p:sp>
      <p:sp>
        <p:nvSpPr>
          <p:cNvPr id="14" name="Text 6"/>
          <p:cNvSpPr/>
          <p:nvPr/>
        </p:nvSpPr>
        <p:spPr>
          <a:xfrm>
            <a:off x="1809750" y="3819525"/>
            <a:ext cx="3740348" cy="7884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1725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Distributor margin of 25%, retailer
margin of 40% with final RSP
including 15% VAT.</a:t>
            </a:r>
            <a:endParaRPr lang="en-US" sz="1725" dirty="0"/>
          </a:p>
        </p:txBody>
      </p:sp>
      <p:sp>
        <p:nvSpPr>
          <p:cNvPr id="15" name="Text 7"/>
          <p:cNvSpPr/>
          <p:nvPr/>
        </p:nvSpPr>
        <p:spPr>
          <a:xfrm>
            <a:off x="1809750" y="5429250"/>
            <a:ext cx="3499396" cy="7884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1725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FCA Pretoria pricing model with
distributor handling freight and
clearance costs.</a:t>
            </a:r>
            <a:endParaRPr lang="en-US" sz="1725" dirty="0"/>
          </a:p>
        </p:txBody>
      </p:sp>
      <p:sp>
        <p:nvSpPr>
          <p:cNvPr id="16" name="Text 8"/>
          <p:cNvSpPr/>
          <p:nvPr/>
        </p:nvSpPr>
        <p:spPr>
          <a:xfrm>
            <a:off x="7419975" y="5486400"/>
            <a:ext cx="4075658" cy="547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56"/>
              </a:lnSpc>
              <a:buNone/>
            </a:pPr>
            <a:r>
              <a:rPr lang="en-US" sz="1725" dirty="0">
                <a:solidFill>
                  <a:srgbClr val="2B4F3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1:1 NAD/ZAR peg eliminates currency
risk, allowing all transactions in ZAR.</a:t>
            </a:r>
            <a:endParaRPr lang="en-US" sz="17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2:0/295fb456-0c8a-4637-9fc3-ccdb001866fb/2020591414719647744:702afce3f22af525fb50a5364a70e3db:2:0_page_12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50" y="1408933"/>
            <a:ext cx="10849355" cy="20350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612264" y="400050"/>
            <a:ext cx="14433768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28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Revenue Projections &amp; Sales Forecast Analytics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2945800" y="993037"/>
            <a:ext cx="6827103" cy="4104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232"/>
              </a:lnSpc>
              <a:buNone/>
            </a:pPr>
            <a:r>
              <a:rPr lang="en-US" sz="23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3-Year Export Sales Forecast (ZAR)</a:t>
            </a:r>
            <a:endParaRPr lang="en-US" sz="2325" dirty="0"/>
          </a:p>
        </p:txBody>
      </p:sp>
      <p:sp>
        <p:nvSpPr>
          <p:cNvPr id="6" name="Text 2"/>
          <p:cNvSpPr/>
          <p:nvPr/>
        </p:nvSpPr>
        <p:spPr>
          <a:xfrm>
            <a:off x="935443" y="3445393"/>
            <a:ext cx="11254010" cy="314225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ea typeface="+mn-lt"/>
                <a:cs typeface="+mn-lt"/>
              </a:rPr>
              <a:t>3-Year Revenue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Growth</a:t>
            </a:r>
            <a:r>
              <a:rPr lang="en-US" sz="1800" b="1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Increase revenue 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from R500,000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(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Year 1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 to R2.5M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+ (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Year 3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), 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with profitability achieved in Year 2.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Break-Even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Target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Sell approximately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4,767 units to cover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the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Year 1 marketing budget of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R143,000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(±397 units per month).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Retail Distribution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Secure 5–10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key retail doors in Year 1,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expanding to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15–20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doors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in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Year 2.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Trade Show Participation: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Exhibit at a major Windhoek trade or beauty expo to secure retail listings and distributor agreements.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In-Store Activations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Implement sampling and shelf visibility campaigns 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to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drive 15–25% higher sell-through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Digital Marketing Launch: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Execute Namibia-focused influencer and geo-targeted campaigns to increase sales velocity by 20–30%.</a:t>
            </a:r>
            <a:endParaRPr lang="en-US" dirty="0"/>
          </a:p>
          <a:p>
            <a:pPr marL="0" indent="0">
              <a:lnSpc>
                <a:spcPts val="2142"/>
              </a:lnSpc>
              <a:buNone/>
            </a:pPr>
            <a:endParaRPr lang="en-US" sz="1800" dirty="0">
              <a:latin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2:0/05f39202-cca1-4181-825e-c7460133e3e1/2020591414719647744:702afce3f22af525fb50a5364a70e3db:2:0_page_13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357" y="2935188"/>
            <a:ext cx="3438079" cy="253737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761" y="2077938"/>
            <a:ext cx="572988" cy="534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498" y="3264396"/>
            <a:ext cx="3352800" cy="229731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569" y="2057400"/>
            <a:ext cx="499765" cy="58281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82" y="3216325"/>
            <a:ext cx="3425875" cy="20435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467" y="2084784"/>
            <a:ext cx="585192" cy="5348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95350" y="666750"/>
            <a:ext cx="11290518" cy="6034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752"/>
              </a:lnSpc>
              <a:buNone/>
            </a:pPr>
            <a:r>
              <a:rPr lang="en-US" sz="3600" b="1" dirty="0">
                <a:solidFill>
                  <a:srgbClr val="29422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Financial Viability &amp; ROI Analysis</a:t>
            </a:r>
            <a:endParaRPr lang="en-US" sz="3600" dirty="0"/>
          </a:p>
        </p:txBody>
      </p:sp>
      <p:sp>
        <p:nvSpPr>
          <p:cNvPr id="10" name="Text 1"/>
          <p:cNvSpPr/>
          <p:nvPr/>
        </p:nvSpPr>
        <p:spPr>
          <a:xfrm>
            <a:off x="895350" y="2038350"/>
            <a:ext cx="2043113" cy="5030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6B8E6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Unit Economics
&amp; Margins</a:t>
            </a:r>
            <a:endParaRPr lang="en-US" sz="1650" dirty="0"/>
          </a:p>
        </p:txBody>
      </p:sp>
      <p:sp>
        <p:nvSpPr>
          <p:cNvPr id="11" name="Text 2"/>
          <p:cNvSpPr/>
          <p:nvPr/>
        </p:nvSpPr>
        <p:spPr>
          <a:xfrm>
            <a:off x="4572000" y="2066925"/>
            <a:ext cx="2661196" cy="5030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6B8E6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Investment Payback
&amp; ROI Timeline</a:t>
            </a:r>
            <a:endParaRPr lang="en-US" sz="1650" dirty="0"/>
          </a:p>
        </p:txBody>
      </p:sp>
      <p:sp>
        <p:nvSpPr>
          <p:cNvPr id="12" name="Text 3"/>
          <p:cNvSpPr/>
          <p:nvPr/>
        </p:nvSpPr>
        <p:spPr>
          <a:xfrm>
            <a:off x="8277225" y="2038350"/>
            <a:ext cx="2126903" cy="4801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6B8E6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&amp; Profit
Projections</a:t>
            </a:r>
            <a:endParaRPr lang="en-US" sz="1575" dirty="0"/>
          </a:p>
        </p:txBody>
      </p:sp>
      <p:sp>
        <p:nvSpPr>
          <p:cNvPr id="13" name="Text 4"/>
          <p:cNvSpPr/>
          <p:nvPr/>
        </p:nvSpPr>
        <p:spPr>
          <a:xfrm>
            <a:off x="962025" y="5667375"/>
            <a:ext cx="3405188" cy="4113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29422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Break-even at 4,767 units, covering
R143k marketing investment.</a:t>
            </a:r>
            <a:endParaRPr lang="en-US" sz="1350" dirty="0"/>
          </a:p>
        </p:txBody>
      </p:sp>
      <p:sp>
        <p:nvSpPr>
          <p:cNvPr id="14" name="Text 5"/>
          <p:cNvSpPr/>
          <p:nvPr/>
        </p:nvSpPr>
        <p:spPr>
          <a:xfrm>
            <a:off x="8515350" y="5667375"/>
            <a:ext cx="2996505" cy="4113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29422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profitability expected by
Year 3 as sales volumes scale.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2:0/effc431f-176c-4c43-819b-78595fb62973/2020591414719647744:702afce3f22af525fb50a5364a70e3db:2:0_page_14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55" y="5143500"/>
            <a:ext cx="426690" cy="40451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96" y="5143500"/>
            <a:ext cx="329059" cy="41136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557" y="1481286"/>
            <a:ext cx="487561" cy="49366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1481286"/>
            <a:ext cx="487561" cy="49366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565" y="1481286"/>
            <a:ext cx="377875" cy="493663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640556" y="533400"/>
            <a:ext cx="14773275" cy="5357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219"/>
              </a:lnSpc>
              <a:buNone/>
            </a:pPr>
            <a:r>
              <a:rPr lang="en-US" sz="3375" b="1" dirty="0">
                <a:solidFill>
                  <a:srgbClr val="6883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Roadmap &amp; Strategic Milestones</a:t>
            </a:r>
            <a:endParaRPr lang="en-US" sz="3375" dirty="0"/>
          </a:p>
        </p:txBody>
      </p:sp>
      <p:sp>
        <p:nvSpPr>
          <p:cNvPr id="9" name="Text 1"/>
          <p:cNvSpPr/>
          <p:nvPr/>
        </p:nvSpPr>
        <p:spPr>
          <a:xfrm>
            <a:off x="962025" y="2314575"/>
            <a:ext cx="3467993" cy="4705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52"/>
              </a:lnSpc>
              <a:buNone/>
            </a:pPr>
            <a:r>
              <a:rPr lang="en-US" sz="1425" b="1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Phase 1: Foundation Building
(Q1-Q2 2026)</a:t>
            </a:r>
            <a:endParaRPr lang="en-US" sz="1425" dirty="0"/>
          </a:p>
        </p:txBody>
      </p:sp>
      <p:sp>
        <p:nvSpPr>
          <p:cNvPr id="10" name="Text 2"/>
          <p:cNvSpPr/>
          <p:nvPr/>
        </p:nvSpPr>
        <p:spPr>
          <a:xfrm>
            <a:off x="4857750" y="2314575"/>
            <a:ext cx="2661196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Phase 2: Market Entry
(Q3 2026)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8515350" y="2314575"/>
            <a:ext cx="2305050" cy="4705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52"/>
              </a:lnSpc>
              <a:buNone/>
            </a:pPr>
            <a:r>
              <a:rPr lang="en-US" sz="1425" b="1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Phase 3: Expansion
(Q4 2026-Q1 2027)</a:t>
            </a:r>
            <a:endParaRPr lang="en-US" sz="1425" dirty="0"/>
          </a:p>
        </p:txBody>
      </p:sp>
      <p:sp>
        <p:nvSpPr>
          <p:cNvPr id="12" name="Text 4"/>
          <p:cNvSpPr/>
          <p:nvPr/>
        </p:nvSpPr>
        <p:spPr>
          <a:xfrm>
            <a:off x="1447800" y="5200650"/>
            <a:ext cx="3696355" cy="246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38"/>
              </a:lnSpc>
              <a:buNone/>
            </a:pPr>
            <a:r>
              <a:rPr lang="en-US" sz="1425" b="1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Accountability Framework</a:t>
            </a:r>
            <a:endParaRPr lang="en-US" sz="1425" dirty="0"/>
          </a:p>
        </p:txBody>
      </p:sp>
      <p:sp>
        <p:nvSpPr>
          <p:cNvPr id="13" name="Text 5"/>
          <p:cNvSpPr/>
          <p:nvPr/>
        </p:nvSpPr>
        <p:spPr>
          <a:xfrm>
            <a:off x="7058025" y="5200650"/>
            <a:ext cx="3369528" cy="246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38"/>
              </a:lnSpc>
              <a:buNone/>
            </a:pPr>
            <a:r>
              <a:rPr lang="en-US" sz="1425" b="1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Critical Success Metrics</a:t>
            </a:r>
            <a:endParaRPr lang="en-US" sz="1425" dirty="0"/>
          </a:p>
        </p:txBody>
      </p:sp>
      <p:sp>
        <p:nvSpPr>
          <p:cNvPr id="14" name="Text 6"/>
          <p:cNvSpPr/>
          <p:nvPr/>
        </p:nvSpPr>
        <p:spPr>
          <a:xfrm>
            <a:off x="1200150" y="3343275"/>
            <a:ext cx="3216473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1919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Distributor selection, regulatory
compliance, and marketing
plan development with clear
ownership assignments.</a:t>
            </a:r>
            <a:endParaRPr lang="en-US" sz="1425" dirty="0"/>
          </a:p>
        </p:txBody>
      </p:sp>
      <p:sp>
        <p:nvSpPr>
          <p:cNvPr id="15" name="Text 7"/>
          <p:cNvSpPr/>
          <p:nvPr/>
        </p:nvSpPr>
        <p:spPr>
          <a:xfrm>
            <a:off x="4857750" y="3343275"/>
            <a:ext cx="2870746" cy="108570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1919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Product launch in 5-10 key
Windhoek retailers with staff
training and PR events
coordinated by cross-
functional teams.</a:t>
            </a:r>
            <a:endParaRPr lang="en-US" sz="1425" dirty="0"/>
          </a:p>
        </p:txBody>
      </p:sp>
      <p:sp>
        <p:nvSpPr>
          <p:cNvPr id="16" name="Text 8"/>
          <p:cNvSpPr/>
          <p:nvPr/>
        </p:nvSpPr>
        <p:spPr>
          <a:xfrm>
            <a:off x="8391525" y="3343275"/>
            <a:ext cx="2849761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1919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Scaling to 15-20 retail doors
with quarterly performance
reviews against established
KPIs</a:t>
            </a:r>
            <a:endParaRPr lang="en-US" sz="1425" dirty="0"/>
          </a:p>
        </p:txBody>
      </p:sp>
      <p:sp>
        <p:nvSpPr>
          <p:cNvPr id="17" name="Text 9"/>
          <p:cNvSpPr/>
          <p:nvPr/>
        </p:nvSpPr>
        <p:spPr>
          <a:xfrm>
            <a:off x="1447800" y="5638800"/>
            <a:ext cx="4494758" cy="5831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275" dirty="0">
                <a:solidFill>
                  <a:srgbClr val="1919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Clear RACI matrix assigning specific
responsibilities to Perile and distributor teams for
each milestone.</a:t>
            </a:r>
            <a:endParaRPr lang="en-US" sz="1275" dirty="0"/>
          </a:p>
        </p:txBody>
      </p:sp>
      <p:sp>
        <p:nvSpPr>
          <p:cNvPr id="18" name="Text 10"/>
          <p:cNvSpPr/>
          <p:nvPr/>
        </p:nvSpPr>
        <p:spPr>
          <a:xfrm>
            <a:off x="7058025" y="5638800"/>
            <a:ext cx="4232821" cy="5831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30"/>
              </a:lnSpc>
              <a:buNone/>
            </a:pPr>
            <a:r>
              <a:rPr lang="en-US" sz="1275" dirty="0">
                <a:solidFill>
                  <a:srgbClr val="1919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Monthly tracking of distribution coverage, sales
velocity, and marketing ROI with corrective
action protocols.</a:t>
            </a:r>
            <a:endParaRPr lang="en-US" sz="127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2:0/9c61fadf-0472-43e0-8a8e-5959463ed04c/2020591414719647744:702afce3f22af525fb50a5364a70e3db:2:0_page_15_inp_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6206430"/>
            <a:ext cx="390079" cy="38397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188" y="5808613"/>
            <a:ext cx="1767780" cy="4731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780" y="4169569"/>
            <a:ext cx="524173" cy="514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082" y="5719465"/>
            <a:ext cx="621655" cy="5211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698" y="4169569"/>
            <a:ext cx="536377" cy="50735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3984" y="3127177"/>
            <a:ext cx="560784" cy="72687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8267" y="1707505"/>
            <a:ext cx="511969" cy="40451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475" y="3175248"/>
            <a:ext cx="682675" cy="61034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7757" y="1707505"/>
            <a:ext cx="560784" cy="39082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7686" y="3202632"/>
            <a:ext cx="780157" cy="60349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267" y="1645890"/>
            <a:ext cx="536377" cy="52804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590550" y="266700"/>
            <a:ext cx="11240155" cy="4647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59"/>
              </a:lnSpc>
              <a:buNone/>
            </a:pPr>
            <a:r>
              <a:rPr lang="en-US" sz="3075" b="1" dirty="0">
                <a:solidFill>
                  <a:srgbClr val="2A4A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Performance Metrics &amp; KPI Dashboard</a:t>
            </a:r>
            <a:endParaRPr lang="en-US" sz="3075" dirty="0"/>
          </a:p>
        </p:txBody>
      </p:sp>
      <p:sp>
        <p:nvSpPr>
          <p:cNvPr id="15" name="Text 1"/>
          <p:cNvSpPr/>
          <p:nvPr/>
        </p:nvSpPr>
        <p:spPr>
          <a:xfrm>
            <a:off x="590550" y="809625"/>
            <a:ext cx="11982033" cy="2424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10"/>
              </a:lnSpc>
              <a:buNone/>
            </a:pPr>
            <a:r>
              <a:rPr lang="en-US" sz="1425" b="1" dirty="0">
                <a:solidFill>
                  <a:srgbClr val="2A4A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Perile Cosmetics Namibia 2026 Export Vision - Comprehensive Performance Tracking</a:t>
            </a:r>
            <a:endParaRPr lang="en-US" sz="1425" dirty="0"/>
          </a:p>
        </p:txBody>
      </p:sp>
      <p:sp>
        <p:nvSpPr>
          <p:cNvPr id="16" name="Text 2"/>
          <p:cNvSpPr/>
          <p:nvPr/>
        </p:nvSpPr>
        <p:spPr>
          <a:xfrm>
            <a:off x="1323975" y="1790700"/>
            <a:ext cx="3570625" cy="2125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74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Performance Metrics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5162550" y="1790700"/>
            <a:ext cx="3432393" cy="2125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74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Effectiveness</a:t>
            </a:r>
            <a:endParaRPr lang="en-US" sz="1350" dirty="0"/>
          </a:p>
        </p:txBody>
      </p:sp>
      <p:sp>
        <p:nvSpPr>
          <p:cNvPr id="18" name="Text 4"/>
          <p:cNvSpPr/>
          <p:nvPr/>
        </p:nvSpPr>
        <p:spPr>
          <a:xfrm>
            <a:off x="9001125" y="1790700"/>
            <a:ext cx="3218617" cy="2125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74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ROI Indicators</a:t>
            </a:r>
            <a:endParaRPr lang="en-US" sz="1350" dirty="0"/>
          </a:p>
        </p:txBody>
      </p:sp>
      <p:sp>
        <p:nvSpPr>
          <p:cNvPr id="19" name="Text 5"/>
          <p:cNvSpPr/>
          <p:nvPr/>
        </p:nvSpPr>
        <p:spPr>
          <a:xfrm>
            <a:off x="3209925" y="4305300"/>
            <a:ext cx="3558123" cy="2125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74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Health Measures</a:t>
            </a:r>
            <a:endParaRPr lang="en-US" sz="1350" dirty="0"/>
          </a:p>
        </p:txBody>
      </p:sp>
      <p:sp>
        <p:nvSpPr>
          <p:cNvPr id="20" name="Text 6"/>
          <p:cNvSpPr/>
          <p:nvPr/>
        </p:nvSpPr>
        <p:spPr>
          <a:xfrm>
            <a:off x="7058025" y="4305300"/>
            <a:ext cx="2992338" cy="2125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74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 Framework</a:t>
            </a:r>
            <a:endParaRPr lang="en-US" sz="1350" dirty="0"/>
          </a:p>
        </p:txBody>
      </p:sp>
      <p:sp>
        <p:nvSpPr>
          <p:cNvPr id="21" name="Text 7"/>
          <p:cNvSpPr/>
          <p:nvPr/>
        </p:nvSpPr>
        <p:spPr>
          <a:xfrm>
            <a:off x="771525" y="2324100"/>
            <a:ext cx="3206055" cy="919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• Monthly revenue vs targets
• Sell-through rates
• SKU performance
• Year-over-year growth tracking</a:t>
            </a:r>
            <a:endParaRPr lang="en-US" sz="1350" dirty="0"/>
          </a:p>
        </p:txBody>
      </p:sp>
      <p:sp>
        <p:nvSpPr>
          <p:cNvPr id="22" name="Text 8"/>
          <p:cNvSpPr/>
          <p:nvPr/>
        </p:nvSpPr>
        <p:spPr>
          <a:xfrm>
            <a:off x="4514850" y="2324100"/>
            <a:ext cx="2860328" cy="919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• Active retail doors
• Order fill rate
• Inventory turns
• Product availability metrics</a:t>
            </a:r>
            <a:endParaRPr lang="en-US" sz="1350" dirty="0"/>
          </a:p>
        </p:txBody>
      </p:sp>
      <p:sp>
        <p:nvSpPr>
          <p:cNvPr id="23" name="Text 9"/>
          <p:cNvSpPr/>
          <p:nvPr/>
        </p:nvSpPr>
        <p:spPr>
          <a:xfrm>
            <a:off x="8458200" y="2324100"/>
            <a:ext cx="3363218" cy="919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• Digital engagement rates
• Customer acquisition cost (CAC)
• Influencer campaign performance
• Social media reach</a:t>
            </a:r>
            <a:endParaRPr lang="en-US" sz="1350" dirty="0"/>
          </a:p>
        </p:txBody>
      </p:sp>
      <p:sp>
        <p:nvSpPr>
          <p:cNvPr id="24" name="Text 10"/>
          <p:cNvSpPr/>
          <p:nvPr/>
        </p:nvSpPr>
        <p:spPr>
          <a:xfrm>
            <a:off x="2667000" y="4781550"/>
            <a:ext cx="3248025" cy="919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• Gross margin by SKU
• Market profitability timeline
• Distributor payment compliance
• Cost of customer acquisition</a:t>
            </a:r>
            <a:endParaRPr lang="en-US" sz="1350" dirty="0"/>
          </a:p>
        </p:txBody>
      </p:sp>
      <p:sp>
        <p:nvSpPr>
          <p:cNvPr id="25" name="Text 11"/>
          <p:cNvSpPr/>
          <p:nvPr/>
        </p:nvSpPr>
        <p:spPr>
          <a:xfrm>
            <a:off x="6534150" y="4781550"/>
            <a:ext cx="3164086" cy="919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• Quarterly business reviews with
distributor
• Weekly sales tracking
• Monthly executive dashboards</a:t>
            </a:r>
            <a:endParaRPr lang="en-US" sz="1350" dirty="0"/>
          </a:p>
        </p:txBody>
      </p:sp>
      <p:sp>
        <p:nvSpPr>
          <p:cNvPr id="26" name="Text 12"/>
          <p:cNvSpPr/>
          <p:nvPr/>
        </p:nvSpPr>
        <p:spPr>
          <a:xfrm>
            <a:off x="9527500" y="6638925"/>
            <a:ext cx="2728198" cy="1454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145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Perile Cosmetics | Confidential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3:0/61ac1798-d21a-4bbc-a072-35a7b488dbaa/2020591414719647744:702afce3f22af525fb50a5364a70e3db:3:0_page_16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79" y="5369719"/>
            <a:ext cx="658267" cy="514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79" y="4224486"/>
            <a:ext cx="5181600" cy="31536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079" y="2400300"/>
            <a:ext cx="1938486" cy="152920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73" y="4930825"/>
            <a:ext cx="402282" cy="45258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-431855" y="876300"/>
            <a:ext cx="13754755" cy="5213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06"/>
              </a:lnSpc>
              <a:buNone/>
            </a:pPr>
            <a:r>
              <a:rPr lang="en-US" sz="3450" b="1" dirty="0">
                <a:solidFill>
                  <a:srgbClr val="1A3D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Ask &amp; Expected Impact by 2026</a:t>
            </a:r>
            <a:endParaRPr lang="en-US" sz="3450" dirty="0"/>
          </a:p>
        </p:txBody>
      </p:sp>
      <p:sp>
        <p:nvSpPr>
          <p:cNvPr id="8" name="Text 1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0" name="Text 3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2" name="Text 5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0" name="Text 13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1" name="Text 14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29" name="Text 22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0" name="Text 23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1" name="Text 24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3" name="Text 26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4" name="Text 27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5" name="Text 28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6" name="Text 29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7" name="Text 30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8" name="Text 31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39" name="Text 32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0" name="Text 33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1" name="Text 34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2" name="Text 35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3" name="Text 36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4" name="Text 37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5" name="Text 38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6" name="Text 39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7" name="Text 40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8" name="Text 41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49" name="Text 42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0" name="Text 43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1" name="Text 44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2" name="Text 45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3" name="Text 46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4" name="Text 47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5" name="Text 48"/>
          <p:cNvSpPr/>
          <p:nvPr/>
        </p:nvSpPr>
        <p:spPr>
          <a:xfrm>
            <a:off x="1276350" y="2686050"/>
            <a:ext cx="4756696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  <p:sp>
        <p:nvSpPr>
          <p:cNvPr id="56" name="Text 49"/>
          <p:cNvSpPr/>
          <p:nvPr/>
        </p:nvSpPr>
        <p:spPr>
          <a:xfrm>
            <a:off x="1276350" y="2657475"/>
            <a:ext cx="4746278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Strategic Impact: Establishing a
scalable export model for future
expansion into other SACU and SADC
markets.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 0" descr="https://picture-search.skywork.ai/aippt/image/sheet/2020591414719647744:702afce3f22af525fb50a5364a70e3db:0:0/2cbc84eb-026f-412c-af9e-dc6aea4c08dc/2020591414719647744:702afce3f22af525fb50a5364a70e3db:0:0_page_2_inp_img_lama_refine.png">
            <a:extLst>
              <a:ext uri="{FF2B5EF4-FFF2-40B4-BE49-F238E27FC236}">
                <a16:creationId xmlns:a16="http://schemas.microsoft.com/office/drawing/2014/main" id="{19AF610F-D593-514B-A3BC-29647524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08436C-40A6-DD2C-CBEB-F19E2F90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565"/>
            <a:ext cx="3587651" cy="8798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7F57AC-7E90-469F-07C2-865F6E56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026" y="622565"/>
            <a:ext cx="3587800" cy="8798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A92B66-EDC1-D0A7-C206-2C8F74AD4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00" y="622565"/>
            <a:ext cx="3587651" cy="8798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D0904A-2BC7-3DA2-59F1-B66900717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92937"/>
            <a:ext cx="5429250" cy="26765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DFAD5C-03B1-ACF7-602E-AA7C6C68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892962"/>
            <a:ext cx="142875" cy="1333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6677E1-563A-A2CD-A26A-5F34A9B3C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344" y="3264562"/>
            <a:ext cx="333375" cy="571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15809-4CC3-5910-A4C5-FEA07616D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8406" y="3597937"/>
            <a:ext cx="333375" cy="190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953D97-34AE-5202-E711-6EF745B4D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0469" y="2502562"/>
            <a:ext cx="333375" cy="1333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9F17AA-8DE6-E559-4510-5366F18AC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2531" y="3683662"/>
            <a:ext cx="333375" cy="285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88DC47-0717-B9C3-D66B-69D2E95A3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1250" y="1692937"/>
            <a:ext cx="5429250" cy="26765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632308-2084-7FB6-36C2-E78013548E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0" y="1892962"/>
            <a:ext cx="161925" cy="1333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348B70-599A-D23D-E5BF-19533204AB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56388" y="2883562"/>
            <a:ext cx="333375" cy="952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BAD31C5-6057-1D58-AEB3-254B247D68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39039" y="2912137"/>
            <a:ext cx="333375" cy="10572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7F3DBF4-4DD8-7291-2652-2962C921D3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1689" y="2788312"/>
            <a:ext cx="333375" cy="11811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53A9CA4-CE17-CC63-7524-BAE263D281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559962"/>
            <a:ext cx="5466716" cy="40466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BDE9FB9-9788-28E8-9168-EAFA0567B8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4759987"/>
            <a:ext cx="180975" cy="1333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CA73FD3-995A-FB30-F4F2-5EE4DDC8EB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5045737"/>
            <a:ext cx="1302693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74D9C52-B824-6907-EC24-DA2EAA9D84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4693" y="5045737"/>
            <a:ext cx="2035522" cy="3429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45DBECA-80A3-555D-5368-FC738F7C74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00215" y="5045737"/>
            <a:ext cx="1710035" cy="3429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51109E6-ACD0-D36E-370A-54A55A3245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5388637"/>
            <a:ext cx="1302693" cy="3429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F2CA44D-46BA-F442-B119-A3DCD963E5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64693" y="5388637"/>
            <a:ext cx="2035522" cy="342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83B3DED-0831-68FD-FC9D-469106496FB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00215" y="5388637"/>
            <a:ext cx="1710035" cy="3429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A9CDC9D-00F7-FEE8-14F1-611E4EA8189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5731537"/>
            <a:ext cx="1302693" cy="3429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81D7D5C-56DD-0C22-239C-985A2C48D1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64693" y="5731537"/>
            <a:ext cx="2035522" cy="3429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B5FE47F-1E7F-188B-43F2-44209D61C8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00215" y="5731537"/>
            <a:ext cx="1710035" cy="3429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9C8CB1C-0D76-D0EB-C316-BE0ADF322A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6074437"/>
            <a:ext cx="1302693" cy="3429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6A1CEA-581C-7297-179A-26F8FC1E48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64693" y="6074437"/>
            <a:ext cx="2035522" cy="3429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C7B5329-8FF3-8BB0-6971-584F31FEBFB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00215" y="6074437"/>
            <a:ext cx="1710035" cy="3429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9A2E314-05B7-A8D0-003A-C9467BB9C7E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6417337"/>
            <a:ext cx="1302693" cy="3429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F653DC8-554D-8030-A7A5-B7DA7C3CEF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64693" y="6417337"/>
            <a:ext cx="2035522" cy="3429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0417D0A-C158-D8AB-1294-07802DB5828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00215" y="6417337"/>
            <a:ext cx="1710035" cy="3429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91DC1AD-57AF-ABE4-E2B5-DD64A65765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6564" y="4559962"/>
            <a:ext cx="5353051" cy="404812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42319D0-D455-4A77-4152-1F130603533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81750" y="4759987"/>
            <a:ext cx="123825" cy="13335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04CF55B-1667-16CC-3F87-8E669170906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1750" y="5045737"/>
            <a:ext cx="1157734" cy="3429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AF85689-116D-2F54-6488-7E02734F08F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39484" y="5045737"/>
            <a:ext cx="2003078" cy="3429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1C19670-A5CD-C6AA-19DA-41EA7120DB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542562" y="5045737"/>
            <a:ext cx="1887438" cy="3429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6942D6A-AC52-F4D4-A75D-ED9D001739F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81750" y="5388637"/>
            <a:ext cx="1157734" cy="3429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0ED71B52-BDD9-2423-16F4-C392826A507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39484" y="5388637"/>
            <a:ext cx="2003078" cy="3429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ABE97EB-1CE3-6202-9314-FDDFE1F4051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42562" y="5388637"/>
            <a:ext cx="1887438" cy="3429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2E764E1-4389-9DD5-31BF-35B487F1593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81750" y="5731537"/>
            <a:ext cx="1157734" cy="3429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B942611-F89E-13EE-F8D2-0C0F19A50F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39484" y="5731537"/>
            <a:ext cx="2003078" cy="34290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6FB4456-5715-9E12-55AC-582851E721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42562" y="5731537"/>
            <a:ext cx="1887438" cy="34290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4469233-760F-7698-C17F-423A2B196F6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81750" y="6074437"/>
            <a:ext cx="1157734" cy="34290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FD8083E2-5728-97D5-8A13-B1BC5800F2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39484" y="6074437"/>
            <a:ext cx="2003078" cy="3429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2A5F9D64-4D9C-CDEF-46D0-8FCCA332C72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42562" y="6074437"/>
            <a:ext cx="1887438" cy="342900"/>
          </a:xfrm>
          <a:prstGeom prst="rect">
            <a:avLst/>
          </a:prstGeom>
        </p:spPr>
      </p:pic>
      <p:sp>
        <p:nvSpPr>
          <p:cNvPr id="49" name="Text 1">
            <a:extLst>
              <a:ext uri="{FF2B5EF4-FFF2-40B4-BE49-F238E27FC236}">
                <a16:creationId xmlns:a16="http://schemas.microsoft.com/office/drawing/2014/main" id="{4920F83A-56F0-81D6-A761-9E5CBF8DA413}"/>
              </a:ext>
            </a:extLst>
          </p:cNvPr>
          <p:cNvSpPr/>
          <p:nvPr/>
        </p:nvSpPr>
        <p:spPr>
          <a:xfrm>
            <a:off x="571500" y="144584"/>
            <a:ext cx="20574000" cy="3771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70"/>
              </a:lnSpc>
              <a:buNone/>
            </a:pPr>
            <a:r>
              <a:rPr lang="en-US" sz="270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Executive Summary Dashboard: Strategic ROI &amp; Scale</a:t>
            </a:r>
            <a:endParaRPr lang="en-US" sz="2700" dirty="0"/>
          </a:p>
        </p:txBody>
      </p:sp>
      <p:sp>
        <p:nvSpPr>
          <p:cNvPr id="50" name="Text 2">
            <a:extLst>
              <a:ext uri="{FF2B5EF4-FFF2-40B4-BE49-F238E27FC236}">
                <a16:creationId xmlns:a16="http://schemas.microsoft.com/office/drawing/2014/main" id="{2815B696-C84E-7F7A-4D9A-D69DC8489E92}"/>
              </a:ext>
            </a:extLst>
          </p:cNvPr>
          <p:cNvSpPr/>
          <p:nvPr/>
        </p:nvSpPr>
        <p:spPr>
          <a:xfrm>
            <a:off x="714375" y="765440"/>
            <a:ext cx="3301901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INNOVATION</a:t>
            </a:r>
            <a:endParaRPr lang="en-US" sz="1200" dirty="0"/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74FE4200-3F2B-6204-3A3F-BBF0922AEE1C}"/>
              </a:ext>
            </a:extLst>
          </p:cNvPr>
          <p:cNvSpPr/>
          <p:nvPr/>
        </p:nvSpPr>
        <p:spPr>
          <a:xfrm>
            <a:off x="714375" y="1013090"/>
            <a:ext cx="3301901" cy="346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65"/>
              </a:lnSpc>
            </a:pPr>
            <a:r>
              <a:rPr lang="en-US" sz="950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Inclusive formulations for every </a:t>
            </a:r>
            <a:r>
              <a:rPr lang="en-US" sz="950" b="1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skin</a:t>
            </a:r>
            <a:r>
              <a:rPr lang="en-US" sz="950" b="1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 tones</a:t>
            </a:r>
            <a:r>
              <a:rPr lang="en-US" sz="950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 leveraging </a:t>
            </a:r>
            <a:r>
              <a:rPr lang="en-US" sz="950" b="1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local SA sourcing</a:t>
            </a:r>
            <a:r>
              <a:rPr lang="en-US" sz="950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 and eco-science.</a:t>
            </a:r>
            <a:endParaRPr lang="en-US" sz="950" dirty="0">
              <a:latin typeface="Arimo"/>
            </a:endParaRPr>
          </a:p>
        </p:txBody>
      </p:sp>
      <p:sp>
        <p:nvSpPr>
          <p:cNvPr id="52" name="Text 4">
            <a:extLst>
              <a:ext uri="{FF2B5EF4-FFF2-40B4-BE49-F238E27FC236}">
                <a16:creationId xmlns:a16="http://schemas.microsoft.com/office/drawing/2014/main" id="{A5C00EC4-5DC4-3AD7-E0E2-BC6C9F01E041}"/>
              </a:ext>
            </a:extLst>
          </p:cNvPr>
          <p:cNvSpPr/>
          <p:nvPr/>
        </p:nvSpPr>
        <p:spPr>
          <a:xfrm>
            <a:off x="4444901" y="765440"/>
            <a:ext cx="365760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 ACCESSIBILITY</a:t>
            </a:r>
            <a:endParaRPr lang="en-US" sz="1200" dirty="0"/>
          </a:p>
        </p:txBody>
      </p:sp>
      <p:sp>
        <p:nvSpPr>
          <p:cNvPr id="53" name="Text 5">
            <a:extLst>
              <a:ext uri="{FF2B5EF4-FFF2-40B4-BE49-F238E27FC236}">
                <a16:creationId xmlns:a16="http://schemas.microsoft.com/office/drawing/2014/main" id="{77BC46E8-2D64-AD2D-A2FA-7E401E88AE87}"/>
              </a:ext>
            </a:extLst>
          </p:cNvPr>
          <p:cNvSpPr/>
          <p:nvPr/>
        </p:nvSpPr>
        <p:spPr>
          <a:xfrm>
            <a:off x="4444901" y="1013090"/>
            <a:ext cx="3302050" cy="346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Disruptive </a:t>
            </a:r>
            <a:r>
              <a:rPr lang="en-US" sz="975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40% cost efficiency</a:t>
            </a:r>
            <a:r>
              <a:rPr lang="en-US" sz="975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vs. overseas competitors via integrated SACU supply chains.</a:t>
            </a:r>
            <a:endParaRPr lang="en-US" sz="975" dirty="0"/>
          </a:p>
        </p:txBody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5054FC66-D220-1F89-2E1F-EA49FDE508AB}"/>
              </a:ext>
            </a:extLst>
          </p:cNvPr>
          <p:cNvSpPr/>
          <p:nvPr/>
        </p:nvSpPr>
        <p:spPr>
          <a:xfrm>
            <a:off x="8175575" y="765440"/>
            <a:ext cx="347472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OPERATIONAL AGILITY</a:t>
            </a:r>
            <a:endParaRPr lang="en-US" sz="1200" dirty="0"/>
          </a:p>
        </p:txBody>
      </p:sp>
      <p:sp>
        <p:nvSpPr>
          <p:cNvPr id="55" name="Text 7">
            <a:extLst>
              <a:ext uri="{FF2B5EF4-FFF2-40B4-BE49-F238E27FC236}">
                <a16:creationId xmlns:a16="http://schemas.microsoft.com/office/drawing/2014/main" id="{EBC2A2EC-14FB-247D-5E6A-D4EFDC2499C7}"/>
              </a:ext>
            </a:extLst>
          </p:cNvPr>
          <p:cNvSpPr/>
          <p:nvPr/>
        </p:nvSpPr>
        <p:spPr>
          <a:xfrm>
            <a:off x="8175575" y="1013090"/>
            <a:ext cx="3301901" cy="346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65"/>
              </a:lnSpc>
              <a:buNone/>
            </a:pPr>
            <a:r>
              <a:rPr lang="en-US" sz="950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Optimized Pretoria</a:t>
            </a:r>
            <a:r>
              <a:rPr lang="en-US" sz="950" b="1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-to-Windhoek</a:t>
            </a:r>
            <a:r>
              <a:rPr lang="en-US" sz="950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 logistics ensuring seamless 48hr stock replenishment cycles.</a:t>
            </a:r>
            <a:endParaRPr lang="en-US" sz="950" dirty="0">
              <a:latin typeface="Arimo"/>
            </a:endParaRPr>
          </a:p>
        </p:txBody>
      </p:sp>
      <p:sp>
        <p:nvSpPr>
          <p:cNvPr id="56" name="Text 8">
            <a:extLst>
              <a:ext uri="{FF2B5EF4-FFF2-40B4-BE49-F238E27FC236}">
                <a16:creationId xmlns:a16="http://schemas.microsoft.com/office/drawing/2014/main" id="{C812EAF1-8DB3-7015-9C4F-5318DFCFFFCA}"/>
              </a:ext>
            </a:extLst>
          </p:cNvPr>
          <p:cNvSpPr/>
          <p:nvPr/>
        </p:nvSpPr>
        <p:spPr>
          <a:xfrm>
            <a:off x="981075" y="1883437"/>
            <a:ext cx="68808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kern="0" spc="60" dirty="0">
                <a:solidFill>
                  <a:srgbClr val="C17F59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PROJECTED FINANCIAL PERFORMANCE (R MILLION)</a:t>
            </a:r>
            <a:endParaRPr lang="en-US" sz="105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15A04765-8B3B-81C4-F87F-88636174CE0C}"/>
              </a:ext>
            </a:extLst>
          </p:cNvPr>
          <p:cNvSpPr/>
          <p:nvPr/>
        </p:nvSpPr>
        <p:spPr>
          <a:xfrm>
            <a:off x="1212056" y="3035962"/>
            <a:ext cx="100584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1B3022"/>
                </a:solidFill>
                <a:latin typeface="Arimo"/>
              </a:rPr>
              <a:t>R500000</a:t>
            </a:r>
            <a:endParaRPr lang="en-US" sz="825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C0ED5930-89BA-47C5-8DB3-B1DCF1CF2755}"/>
              </a:ext>
            </a:extLst>
          </p:cNvPr>
          <p:cNvSpPr/>
          <p:nvPr/>
        </p:nvSpPr>
        <p:spPr>
          <a:xfrm>
            <a:off x="1107281" y="3912262"/>
            <a:ext cx="57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Y1 Revenue</a:t>
            </a:r>
            <a:endParaRPr lang="en-US" sz="90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6EE7F4E9-6DC5-1601-6D41-0EAB12392307}"/>
              </a:ext>
            </a:extLst>
          </p:cNvPr>
          <p:cNvSpPr/>
          <p:nvPr/>
        </p:nvSpPr>
        <p:spPr>
          <a:xfrm>
            <a:off x="2483644" y="3178837"/>
            <a:ext cx="92202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D32F2F"/>
                </a:solidFill>
                <a:latin typeface="Arimo"/>
                <a:ea typeface="Arimo"/>
                <a:cs typeface="Arimo" pitchFamily="34" charset="-120"/>
              </a:rPr>
              <a:t>R100000</a:t>
            </a:r>
            <a:endParaRPr lang="en-US" sz="825" dirty="0">
              <a:latin typeface="Arimo"/>
            </a:endParaRPr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82B0EDCC-6328-0FEC-2DED-9C5E8B097738}"/>
              </a:ext>
            </a:extLst>
          </p:cNvPr>
          <p:cNvSpPr/>
          <p:nvPr/>
        </p:nvSpPr>
        <p:spPr>
          <a:xfrm>
            <a:off x="2369344" y="3912262"/>
            <a:ext cx="57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Y1 EBITDA</a:t>
            </a:r>
            <a:endParaRPr lang="en-US" sz="90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8A74BF41-9409-C54C-05C0-938D27F63BFD}"/>
              </a:ext>
            </a:extLst>
          </p:cNvPr>
          <p:cNvSpPr/>
          <p:nvPr/>
        </p:nvSpPr>
        <p:spPr>
          <a:xfrm>
            <a:off x="3736181" y="2273962"/>
            <a:ext cx="100584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1B3022"/>
                </a:solidFill>
                <a:latin typeface="Arimo"/>
              </a:rPr>
              <a:t>R2.5M</a:t>
            </a:r>
            <a:endParaRPr lang="en-US" sz="825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68321094-472A-0315-3E58-62CBEC432BBB}"/>
              </a:ext>
            </a:extLst>
          </p:cNvPr>
          <p:cNvSpPr/>
          <p:nvPr/>
        </p:nvSpPr>
        <p:spPr>
          <a:xfrm>
            <a:off x="3631406" y="3912262"/>
            <a:ext cx="57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Y2 Revenue</a:t>
            </a:r>
            <a:endParaRPr lang="en-US" sz="900" dirty="0"/>
          </a:p>
        </p:txBody>
      </p:sp>
      <p:sp>
        <p:nvSpPr>
          <p:cNvPr id="63" name="Text 15">
            <a:extLst>
              <a:ext uri="{FF2B5EF4-FFF2-40B4-BE49-F238E27FC236}">
                <a16:creationId xmlns:a16="http://schemas.microsoft.com/office/drawing/2014/main" id="{752262B7-6F9C-7CFF-CA8E-6E3E29150145}"/>
              </a:ext>
            </a:extLst>
          </p:cNvPr>
          <p:cNvSpPr/>
          <p:nvPr/>
        </p:nvSpPr>
        <p:spPr>
          <a:xfrm>
            <a:off x="5003006" y="3455062"/>
            <a:ext cx="100584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2E7D32"/>
                </a:solidFill>
                <a:latin typeface="Arimo"/>
              </a:rPr>
              <a:t>R1.5M</a:t>
            </a:r>
            <a:endParaRPr lang="en-US" sz="825" dirty="0"/>
          </a:p>
        </p:txBody>
      </p:sp>
      <p:sp>
        <p:nvSpPr>
          <p:cNvPr id="64" name="Text 16">
            <a:extLst>
              <a:ext uri="{FF2B5EF4-FFF2-40B4-BE49-F238E27FC236}">
                <a16:creationId xmlns:a16="http://schemas.microsoft.com/office/drawing/2014/main" id="{8F62B080-2B46-F272-737B-ACD70FBCE948}"/>
              </a:ext>
            </a:extLst>
          </p:cNvPr>
          <p:cNvSpPr/>
          <p:nvPr/>
        </p:nvSpPr>
        <p:spPr>
          <a:xfrm>
            <a:off x="4945856" y="4045612"/>
            <a:ext cx="1325880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Y2 Profit</a:t>
            </a:r>
            <a:endParaRPr lang="en-US" sz="900" dirty="0"/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8463BED3-EB42-8342-95FE-2025928D00EF}"/>
              </a:ext>
            </a:extLst>
          </p:cNvPr>
          <p:cNvSpPr/>
          <p:nvPr/>
        </p:nvSpPr>
        <p:spPr>
          <a:xfrm>
            <a:off x="6619875" y="1883437"/>
            <a:ext cx="504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kern="0" spc="60" dirty="0">
                <a:solidFill>
                  <a:srgbClr val="C17F59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MARKET OPPORTUNITY (BPC)</a:t>
            </a:r>
            <a:endParaRPr lang="en-US" sz="1050" dirty="0"/>
          </a:p>
        </p:txBody>
      </p:sp>
      <p:sp>
        <p:nvSpPr>
          <p:cNvPr id="66" name="Text 18">
            <a:extLst>
              <a:ext uri="{FF2B5EF4-FFF2-40B4-BE49-F238E27FC236}">
                <a16:creationId xmlns:a16="http://schemas.microsoft.com/office/drawing/2014/main" id="{1A4726C4-380F-6280-DB5E-82B302521E20}"/>
              </a:ext>
            </a:extLst>
          </p:cNvPr>
          <p:cNvSpPr/>
          <p:nvPr/>
        </p:nvSpPr>
        <p:spPr>
          <a:xfrm>
            <a:off x="7089725" y="2654962"/>
            <a:ext cx="75438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25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100%</a:t>
            </a:r>
            <a:endParaRPr lang="en-US" sz="825" dirty="0"/>
          </a:p>
        </p:txBody>
      </p:sp>
      <p:sp>
        <p:nvSpPr>
          <p:cNvPr id="67" name="Text 19">
            <a:extLst>
              <a:ext uri="{FF2B5EF4-FFF2-40B4-BE49-F238E27FC236}">
                <a16:creationId xmlns:a16="http://schemas.microsoft.com/office/drawing/2014/main" id="{DD495EF9-E55A-7785-E110-A7E9E9594639}"/>
              </a:ext>
            </a:extLst>
          </p:cNvPr>
          <p:cNvSpPr/>
          <p:nvPr/>
        </p:nvSpPr>
        <p:spPr>
          <a:xfrm>
            <a:off x="6937325" y="3912262"/>
            <a:ext cx="57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 Base</a:t>
            </a:r>
            <a:endParaRPr lang="en-US" sz="900" dirty="0"/>
          </a:p>
        </p:txBody>
      </p:sp>
      <p:sp>
        <p:nvSpPr>
          <p:cNvPr id="68" name="Text 20">
            <a:extLst>
              <a:ext uri="{FF2B5EF4-FFF2-40B4-BE49-F238E27FC236}">
                <a16:creationId xmlns:a16="http://schemas.microsoft.com/office/drawing/2014/main" id="{F3034C24-CDC2-B1AE-6EEA-8D562A8AD645}"/>
              </a:ext>
            </a:extLst>
          </p:cNvPr>
          <p:cNvSpPr/>
          <p:nvPr/>
        </p:nvSpPr>
        <p:spPr>
          <a:xfrm>
            <a:off x="8739039" y="2683537"/>
            <a:ext cx="108966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25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111.3%</a:t>
            </a:r>
            <a:endParaRPr lang="en-US" sz="825" dirty="0"/>
          </a:p>
        </p:txBody>
      </p:sp>
      <p:sp>
        <p:nvSpPr>
          <p:cNvPr id="69" name="Text 21">
            <a:extLst>
              <a:ext uri="{FF2B5EF4-FFF2-40B4-BE49-F238E27FC236}">
                <a16:creationId xmlns:a16="http://schemas.microsoft.com/office/drawing/2014/main" id="{C2EEDB29-AEE2-480D-BBC2-FFD896BEB867}"/>
              </a:ext>
            </a:extLst>
          </p:cNvPr>
          <p:cNvSpPr/>
          <p:nvPr/>
        </p:nvSpPr>
        <p:spPr>
          <a:xfrm>
            <a:off x="8648551" y="4045612"/>
            <a:ext cx="1600200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2026 Proj</a:t>
            </a:r>
            <a:endParaRPr lang="en-US" sz="900" dirty="0"/>
          </a:p>
        </p:txBody>
      </p:sp>
      <p:sp>
        <p:nvSpPr>
          <p:cNvPr id="70" name="Text 22">
            <a:extLst>
              <a:ext uri="{FF2B5EF4-FFF2-40B4-BE49-F238E27FC236}">
                <a16:creationId xmlns:a16="http://schemas.microsoft.com/office/drawing/2014/main" id="{CCD4DE90-4DBB-BED1-98AD-615AC3EEB6BB}"/>
              </a:ext>
            </a:extLst>
          </p:cNvPr>
          <p:cNvSpPr/>
          <p:nvPr/>
        </p:nvSpPr>
        <p:spPr>
          <a:xfrm>
            <a:off x="10412164" y="2559712"/>
            <a:ext cx="108966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25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123.9%</a:t>
            </a:r>
            <a:endParaRPr lang="en-US" sz="825" dirty="0"/>
          </a:p>
        </p:txBody>
      </p:sp>
      <p:sp>
        <p:nvSpPr>
          <p:cNvPr id="71" name="Text 23">
            <a:extLst>
              <a:ext uri="{FF2B5EF4-FFF2-40B4-BE49-F238E27FC236}">
                <a16:creationId xmlns:a16="http://schemas.microsoft.com/office/drawing/2014/main" id="{5189A172-FBB8-1F12-06B9-F832072BB543}"/>
              </a:ext>
            </a:extLst>
          </p:cNvPr>
          <p:cNvSpPr/>
          <p:nvPr/>
        </p:nvSpPr>
        <p:spPr>
          <a:xfrm>
            <a:off x="10331202" y="4045612"/>
            <a:ext cx="1600200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rgbClr val="8D6E63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2028 Proj</a:t>
            </a:r>
            <a:endParaRPr lang="en-US" sz="900" dirty="0"/>
          </a:p>
        </p:txBody>
      </p:sp>
      <p:sp>
        <p:nvSpPr>
          <p:cNvPr id="72" name="Text 24">
            <a:extLst>
              <a:ext uri="{FF2B5EF4-FFF2-40B4-BE49-F238E27FC236}">
                <a16:creationId xmlns:a16="http://schemas.microsoft.com/office/drawing/2014/main" id="{FF5AF0E4-1984-6C61-8226-9E8B672E9EF7}"/>
              </a:ext>
            </a:extLst>
          </p:cNvPr>
          <p:cNvSpPr/>
          <p:nvPr/>
        </p:nvSpPr>
        <p:spPr>
          <a:xfrm>
            <a:off x="9534525" y="2273962"/>
            <a:ext cx="38938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5.5% CAGR Sector Growth</a:t>
            </a:r>
            <a:endParaRPr lang="en-US" sz="1050" dirty="0"/>
          </a:p>
        </p:txBody>
      </p:sp>
      <p:sp>
        <p:nvSpPr>
          <p:cNvPr id="73" name="Text 25">
            <a:extLst>
              <a:ext uri="{FF2B5EF4-FFF2-40B4-BE49-F238E27FC236}">
                <a16:creationId xmlns:a16="http://schemas.microsoft.com/office/drawing/2014/main" id="{FA5904DC-6E72-B270-B8A7-1736EA38FE86}"/>
              </a:ext>
            </a:extLst>
          </p:cNvPr>
          <p:cNvSpPr/>
          <p:nvPr/>
        </p:nvSpPr>
        <p:spPr>
          <a:xfrm>
            <a:off x="1019175" y="4750462"/>
            <a:ext cx="504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kern="0" spc="60" dirty="0">
                <a:solidFill>
                  <a:srgbClr val="C17F59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COMPETITIVE EDGE (VS. IMPORTS)</a:t>
            </a:r>
            <a:endParaRPr lang="en-US" sz="1050" dirty="0"/>
          </a:p>
        </p:txBody>
      </p:sp>
      <p:sp>
        <p:nvSpPr>
          <p:cNvPr id="74" name="Text 26">
            <a:extLst>
              <a:ext uri="{FF2B5EF4-FFF2-40B4-BE49-F238E27FC236}">
                <a16:creationId xmlns:a16="http://schemas.microsoft.com/office/drawing/2014/main" id="{C516483B-EB5E-9A6D-5FFF-9E2118B20212}"/>
              </a:ext>
            </a:extLst>
          </p:cNvPr>
          <p:cNvSpPr/>
          <p:nvPr/>
        </p:nvSpPr>
        <p:spPr>
          <a:xfrm>
            <a:off x="857250" y="5045737"/>
            <a:ext cx="122957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Attribute</a:t>
            </a:r>
            <a:endParaRPr lang="en-US" sz="1050" dirty="0"/>
          </a:p>
        </p:txBody>
      </p:sp>
      <p:sp>
        <p:nvSpPr>
          <p:cNvPr id="75" name="Text 27">
            <a:extLst>
              <a:ext uri="{FF2B5EF4-FFF2-40B4-BE49-F238E27FC236}">
                <a16:creationId xmlns:a16="http://schemas.microsoft.com/office/drawing/2014/main" id="{29F0EFEE-F36A-8511-7512-3F05FDCC1A8C}"/>
              </a:ext>
            </a:extLst>
          </p:cNvPr>
          <p:cNvSpPr/>
          <p:nvPr/>
        </p:nvSpPr>
        <p:spPr>
          <a:xfrm>
            <a:off x="2159943" y="5045737"/>
            <a:ext cx="188557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Perile (SACU)</a:t>
            </a:r>
            <a:endParaRPr lang="en-US" sz="1050" dirty="0"/>
          </a:p>
        </p:txBody>
      </p:sp>
      <p:sp>
        <p:nvSpPr>
          <p:cNvPr id="76" name="Text 28">
            <a:extLst>
              <a:ext uri="{FF2B5EF4-FFF2-40B4-BE49-F238E27FC236}">
                <a16:creationId xmlns:a16="http://schemas.microsoft.com/office/drawing/2014/main" id="{117D1CEF-5A2C-2C28-24FE-28A43C318DD6}"/>
              </a:ext>
            </a:extLst>
          </p:cNvPr>
          <p:cNvSpPr/>
          <p:nvPr/>
        </p:nvSpPr>
        <p:spPr>
          <a:xfrm>
            <a:off x="4195465" y="5045737"/>
            <a:ext cx="18485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EU/US Imports</a:t>
            </a:r>
            <a:endParaRPr lang="en-US" sz="1050" dirty="0"/>
          </a:p>
        </p:txBody>
      </p:sp>
      <p:sp>
        <p:nvSpPr>
          <p:cNvPr id="77" name="Text 29">
            <a:extLst>
              <a:ext uri="{FF2B5EF4-FFF2-40B4-BE49-F238E27FC236}">
                <a16:creationId xmlns:a16="http://schemas.microsoft.com/office/drawing/2014/main" id="{4EEF7976-DBEC-473F-35E1-899619CD82AE}"/>
              </a:ext>
            </a:extLst>
          </p:cNvPr>
          <p:cNvSpPr/>
          <p:nvPr/>
        </p:nvSpPr>
        <p:spPr>
          <a:xfrm>
            <a:off x="857250" y="5388637"/>
            <a:ext cx="11121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Sourcing</a:t>
            </a:r>
            <a:endParaRPr lang="en-US" sz="1050" dirty="0"/>
          </a:p>
        </p:txBody>
      </p:sp>
      <p:sp>
        <p:nvSpPr>
          <p:cNvPr id="78" name="Text 30">
            <a:extLst>
              <a:ext uri="{FF2B5EF4-FFF2-40B4-BE49-F238E27FC236}">
                <a16:creationId xmlns:a16="http://schemas.microsoft.com/office/drawing/2014/main" id="{A001E73F-E851-BDE0-6B30-0E84C3C8300C}"/>
              </a:ext>
            </a:extLst>
          </p:cNvPr>
          <p:cNvSpPr/>
          <p:nvPr/>
        </p:nvSpPr>
        <p:spPr>
          <a:xfrm>
            <a:off x="2159943" y="5483887"/>
            <a:ext cx="24003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100% Local SA </a:t>
            </a:r>
            <a:endParaRPr lang="en-US" sz="1050" dirty="0">
              <a:latin typeface="Arimo"/>
            </a:endParaRPr>
          </a:p>
        </p:txBody>
      </p:sp>
      <p:sp>
        <p:nvSpPr>
          <p:cNvPr id="79" name="Text 31">
            <a:extLst>
              <a:ext uri="{FF2B5EF4-FFF2-40B4-BE49-F238E27FC236}">
                <a16:creationId xmlns:a16="http://schemas.microsoft.com/office/drawing/2014/main" id="{BF614B79-05FA-9602-513D-2B5BE7BF5538}"/>
              </a:ext>
            </a:extLst>
          </p:cNvPr>
          <p:cNvSpPr/>
          <p:nvPr/>
        </p:nvSpPr>
        <p:spPr>
          <a:xfrm>
            <a:off x="4195465" y="5388637"/>
            <a:ext cx="213290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Global/Overseas</a:t>
            </a:r>
            <a:endParaRPr lang="en-US" sz="1050" dirty="0"/>
          </a:p>
        </p:txBody>
      </p:sp>
      <p:sp>
        <p:nvSpPr>
          <p:cNvPr id="80" name="Text 32">
            <a:extLst>
              <a:ext uri="{FF2B5EF4-FFF2-40B4-BE49-F238E27FC236}">
                <a16:creationId xmlns:a16="http://schemas.microsoft.com/office/drawing/2014/main" id="{B39E9B4C-09D6-23AA-FAD7-BEB7FE3E4CCA}"/>
              </a:ext>
            </a:extLst>
          </p:cNvPr>
          <p:cNvSpPr/>
          <p:nvPr/>
        </p:nvSpPr>
        <p:spPr>
          <a:xfrm>
            <a:off x="857250" y="5731537"/>
            <a:ext cx="15028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Formulation</a:t>
            </a:r>
            <a:endParaRPr lang="en-US" sz="1050" dirty="0"/>
          </a:p>
        </p:txBody>
      </p:sp>
      <p:sp>
        <p:nvSpPr>
          <p:cNvPr id="81" name="Text 33">
            <a:extLst>
              <a:ext uri="{FF2B5EF4-FFF2-40B4-BE49-F238E27FC236}">
                <a16:creationId xmlns:a16="http://schemas.microsoft.com/office/drawing/2014/main" id="{686ED073-7F89-2366-D9A2-4F3C4509B045}"/>
              </a:ext>
            </a:extLst>
          </p:cNvPr>
          <p:cNvSpPr/>
          <p:nvPr/>
        </p:nvSpPr>
        <p:spPr>
          <a:xfrm>
            <a:off x="2142222" y="5826787"/>
            <a:ext cx="28803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Inclusive Skin Focus</a:t>
            </a:r>
            <a:endParaRPr lang="en-US" sz="1050" dirty="0">
              <a:latin typeface="Arimo"/>
            </a:endParaRPr>
          </a:p>
        </p:txBody>
      </p:sp>
      <p:sp>
        <p:nvSpPr>
          <p:cNvPr id="82" name="Text 34">
            <a:extLst>
              <a:ext uri="{FF2B5EF4-FFF2-40B4-BE49-F238E27FC236}">
                <a16:creationId xmlns:a16="http://schemas.microsoft.com/office/drawing/2014/main" id="{8529B3CE-7FE1-81C9-563D-F2A7B8A552B5}"/>
              </a:ext>
            </a:extLst>
          </p:cNvPr>
          <p:cNvSpPr/>
          <p:nvPr/>
        </p:nvSpPr>
        <p:spPr>
          <a:xfrm>
            <a:off x="4195465" y="5731537"/>
            <a:ext cx="18485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Generic EU/US</a:t>
            </a:r>
            <a:endParaRPr lang="en-US" sz="1050" dirty="0"/>
          </a:p>
        </p:txBody>
      </p:sp>
      <p:sp>
        <p:nvSpPr>
          <p:cNvPr id="83" name="Text 35">
            <a:extLst>
              <a:ext uri="{FF2B5EF4-FFF2-40B4-BE49-F238E27FC236}">
                <a16:creationId xmlns:a16="http://schemas.microsoft.com/office/drawing/2014/main" id="{1F367584-2485-0E8C-A8C8-33C4FCE0EBBC}"/>
              </a:ext>
            </a:extLst>
          </p:cNvPr>
          <p:cNvSpPr/>
          <p:nvPr/>
        </p:nvSpPr>
        <p:spPr>
          <a:xfrm>
            <a:off x="857250" y="6074437"/>
            <a:ext cx="11121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Pricing</a:t>
            </a:r>
            <a:endParaRPr lang="en-US" sz="1050" dirty="0"/>
          </a:p>
        </p:txBody>
      </p:sp>
      <p:sp>
        <p:nvSpPr>
          <p:cNvPr id="84" name="Text 36">
            <a:extLst>
              <a:ext uri="{FF2B5EF4-FFF2-40B4-BE49-F238E27FC236}">
                <a16:creationId xmlns:a16="http://schemas.microsoft.com/office/drawing/2014/main" id="{DB56B5C4-A696-7BCB-471E-2B60001053C9}"/>
              </a:ext>
            </a:extLst>
          </p:cNvPr>
          <p:cNvSpPr/>
          <p:nvPr/>
        </p:nvSpPr>
        <p:spPr>
          <a:xfrm>
            <a:off x="2159943" y="6169687"/>
            <a:ext cx="9601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/>
              </a:rPr>
              <a:t>R290</a:t>
            </a:r>
            <a:endParaRPr lang="en-US" sz="1050" dirty="0"/>
          </a:p>
        </p:txBody>
      </p:sp>
      <p:sp>
        <p:nvSpPr>
          <p:cNvPr id="85" name="Text 37">
            <a:extLst>
              <a:ext uri="{FF2B5EF4-FFF2-40B4-BE49-F238E27FC236}">
                <a16:creationId xmlns:a16="http://schemas.microsoft.com/office/drawing/2014/main" id="{21C01236-4D6F-0C8B-1F3E-C00C453623EB}"/>
              </a:ext>
            </a:extLst>
          </p:cNvPr>
          <p:cNvSpPr/>
          <p:nvPr/>
        </p:nvSpPr>
        <p:spPr>
          <a:xfrm>
            <a:off x="2598093" y="6179212"/>
            <a:ext cx="1002248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25" b="1" dirty="0">
                <a:solidFill>
                  <a:srgbClr val="E65100"/>
                </a:solidFill>
                <a:highlight>
                  <a:srgbClr val="FFF3E0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-40% ADV.</a:t>
            </a:r>
            <a:endParaRPr lang="en-US" sz="825" dirty="0"/>
          </a:p>
        </p:txBody>
      </p:sp>
      <p:sp>
        <p:nvSpPr>
          <p:cNvPr id="86" name="Text 38">
            <a:extLst>
              <a:ext uri="{FF2B5EF4-FFF2-40B4-BE49-F238E27FC236}">
                <a16:creationId xmlns:a16="http://schemas.microsoft.com/office/drawing/2014/main" id="{394B437A-CDC1-1AA4-07E1-E944D4F388C1}"/>
              </a:ext>
            </a:extLst>
          </p:cNvPr>
          <p:cNvSpPr/>
          <p:nvPr/>
        </p:nvSpPr>
        <p:spPr>
          <a:xfrm>
            <a:off x="4195465" y="6074437"/>
            <a:ext cx="23698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R850 - R1200</a:t>
            </a:r>
            <a:endParaRPr lang="en-US" sz="1050" dirty="0"/>
          </a:p>
        </p:txBody>
      </p:sp>
      <p:sp>
        <p:nvSpPr>
          <p:cNvPr id="87" name="Text 39">
            <a:extLst>
              <a:ext uri="{FF2B5EF4-FFF2-40B4-BE49-F238E27FC236}">
                <a16:creationId xmlns:a16="http://schemas.microsoft.com/office/drawing/2014/main" id="{138F38D7-B222-B73D-6560-F59BA0F1932D}"/>
              </a:ext>
            </a:extLst>
          </p:cNvPr>
          <p:cNvSpPr/>
          <p:nvPr/>
        </p:nvSpPr>
        <p:spPr>
          <a:xfrm>
            <a:off x="857250" y="6417337"/>
            <a:ext cx="122957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Lead Time</a:t>
            </a:r>
            <a:endParaRPr lang="en-US" sz="1050" dirty="0"/>
          </a:p>
        </p:txBody>
      </p:sp>
      <p:sp>
        <p:nvSpPr>
          <p:cNvPr id="88" name="Text 40">
            <a:extLst>
              <a:ext uri="{FF2B5EF4-FFF2-40B4-BE49-F238E27FC236}">
                <a16:creationId xmlns:a16="http://schemas.microsoft.com/office/drawing/2014/main" id="{FD3E5659-C713-C55E-EFED-0F94850DB5EE}"/>
              </a:ext>
            </a:extLst>
          </p:cNvPr>
          <p:cNvSpPr/>
          <p:nvPr/>
        </p:nvSpPr>
        <p:spPr>
          <a:xfrm>
            <a:off x="2159943" y="6512587"/>
            <a:ext cx="14935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48 Hours</a:t>
            </a:r>
            <a:endParaRPr lang="en-US" sz="1050" dirty="0"/>
          </a:p>
        </p:txBody>
      </p:sp>
      <p:sp>
        <p:nvSpPr>
          <p:cNvPr id="89" name="Text 41">
            <a:extLst>
              <a:ext uri="{FF2B5EF4-FFF2-40B4-BE49-F238E27FC236}">
                <a16:creationId xmlns:a16="http://schemas.microsoft.com/office/drawing/2014/main" id="{972218AF-AE63-C9FE-3256-7C09B5585722}"/>
              </a:ext>
            </a:extLst>
          </p:cNvPr>
          <p:cNvSpPr/>
          <p:nvPr/>
        </p:nvSpPr>
        <p:spPr>
          <a:xfrm>
            <a:off x="4195465" y="6417337"/>
            <a:ext cx="175372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4 - 6 Weeks</a:t>
            </a:r>
            <a:endParaRPr lang="en-US" sz="1050" dirty="0"/>
          </a:p>
        </p:txBody>
      </p:sp>
      <p:sp>
        <p:nvSpPr>
          <p:cNvPr id="90" name="Text 42">
            <a:extLst>
              <a:ext uri="{FF2B5EF4-FFF2-40B4-BE49-F238E27FC236}">
                <a16:creationId xmlns:a16="http://schemas.microsoft.com/office/drawing/2014/main" id="{4B789C4E-F605-FDFB-A3C3-02E8BE969C4C}"/>
              </a:ext>
            </a:extLst>
          </p:cNvPr>
          <p:cNvSpPr/>
          <p:nvPr/>
        </p:nvSpPr>
        <p:spPr>
          <a:xfrm>
            <a:off x="6581775" y="4750462"/>
            <a:ext cx="50482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kern="0" spc="60" dirty="0">
                <a:solidFill>
                  <a:srgbClr val="C17F59"/>
                </a:solidFill>
                <a:latin typeface="Azeret Mono" pitchFamily="34" charset="0"/>
                <a:ea typeface="Azeret Mono" pitchFamily="34" charset="-122"/>
                <a:cs typeface="Azeret Mono" pitchFamily="34" charset="-120"/>
              </a:rPr>
              <a:t>STRATEGIC ROADMAP TO ROI</a:t>
            </a:r>
            <a:endParaRPr lang="en-US" sz="1050" dirty="0"/>
          </a:p>
        </p:txBody>
      </p:sp>
      <p:sp>
        <p:nvSpPr>
          <p:cNvPr id="91" name="Text 43">
            <a:extLst>
              <a:ext uri="{FF2B5EF4-FFF2-40B4-BE49-F238E27FC236}">
                <a16:creationId xmlns:a16="http://schemas.microsoft.com/office/drawing/2014/main" id="{7FE7DAAE-E266-276D-5EB3-A5645EF8A5DB}"/>
              </a:ext>
            </a:extLst>
          </p:cNvPr>
          <p:cNvSpPr/>
          <p:nvPr/>
        </p:nvSpPr>
        <p:spPr>
          <a:xfrm>
            <a:off x="6477000" y="5045737"/>
            <a:ext cx="96723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Phase</a:t>
            </a:r>
            <a:endParaRPr lang="en-US" sz="1050" dirty="0"/>
          </a:p>
        </p:txBody>
      </p:sp>
      <p:sp>
        <p:nvSpPr>
          <p:cNvPr id="92" name="Text 44">
            <a:extLst>
              <a:ext uri="{FF2B5EF4-FFF2-40B4-BE49-F238E27FC236}">
                <a16:creationId xmlns:a16="http://schemas.microsoft.com/office/drawing/2014/main" id="{9EC21B25-D927-ECE3-B1A0-563EE71D2D22}"/>
              </a:ext>
            </a:extLst>
          </p:cNvPr>
          <p:cNvSpPr/>
          <p:nvPr/>
        </p:nvSpPr>
        <p:spPr>
          <a:xfrm>
            <a:off x="7634734" y="5045737"/>
            <a:ext cx="246162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/ Milestone</a:t>
            </a:r>
            <a:endParaRPr lang="en-US" sz="1050" dirty="0"/>
          </a:p>
        </p:txBody>
      </p:sp>
      <p:sp>
        <p:nvSpPr>
          <p:cNvPr id="93" name="Text 45">
            <a:extLst>
              <a:ext uri="{FF2B5EF4-FFF2-40B4-BE49-F238E27FC236}">
                <a16:creationId xmlns:a16="http://schemas.microsoft.com/office/drawing/2014/main" id="{7E7E5351-0267-9395-DC75-AC1859F84346}"/>
              </a:ext>
            </a:extLst>
          </p:cNvPr>
          <p:cNvSpPr/>
          <p:nvPr/>
        </p:nvSpPr>
        <p:spPr>
          <a:xfrm>
            <a:off x="9637812" y="5045737"/>
            <a:ext cx="187029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50" b="1" dirty="0">
                <a:solidFill>
                  <a:srgbClr val="1B302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Metric</a:t>
            </a:r>
            <a:endParaRPr lang="en-US" sz="1050" dirty="0"/>
          </a:p>
        </p:txBody>
      </p:sp>
      <p:sp>
        <p:nvSpPr>
          <p:cNvPr id="94" name="Text 46">
            <a:extLst>
              <a:ext uri="{FF2B5EF4-FFF2-40B4-BE49-F238E27FC236}">
                <a16:creationId xmlns:a16="http://schemas.microsoft.com/office/drawing/2014/main" id="{532BA641-095A-3A7A-5576-483225EED056}"/>
              </a:ext>
            </a:extLst>
          </p:cNvPr>
          <p:cNvSpPr/>
          <p:nvPr/>
        </p:nvSpPr>
        <p:spPr>
          <a:xfrm>
            <a:off x="6477000" y="5483887"/>
            <a:ext cx="19202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 1: M1-6</a:t>
            </a:r>
            <a:endParaRPr lang="en-US" sz="1050" dirty="0"/>
          </a:p>
        </p:txBody>
      </p:sp>
      <p:sp>
        <p:nvSpPr>
          <p:cNvPr id="95" name="Text 47">
            <a:extLst>
              <a:ext uri="{FF2B5EF4-FFF2-40B4-BE49-F238E27FC236}">
                <a16:creationId xmlns:a16="http://schemas.microsoft.com/office/drawing/2014/main" id="{5B8FF5BF-9B79-62F2-33F8-8534A3C3B3E1}"/>
              </a:ext>
            </a:extLst>
          </p:cNvPr>
          <p:cNvSpPr/>
          <p:nvPr/>
        </p:nvSpPr>
        <p:spPr>
          <a:xfrm>
            <a:off x="7634734" y="5388637"/>
            <a:ext cx="347523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 Entry &amp; Logistics</a:t>
            </a:r>
            <a:endParaRPr lang="en-US" sz="1050" dirty="0"/>
          </a:p>
        </p:txBody>
      </p:sp>
      <p:sp>
        <p:nvSpPr>
          <p:cNvPr id="96" name="Text 48">
            <a:extLst>
              <a:ext uri="{FF2B5EF4-FFF2-40B4-BE49-F238E27FC236}">
                <a16:creationId xmlns:a16="http://schemas.microsoft.com/office/drawing/2014/main" id="{DB968E26-34C6-074C-7BBF-6B7AB7035F75}"/>
              </a:ext>
            </a:extLst>
          </p:cNvPr>
          <p:cNvSpPr/>
          <p:nvPr/>
        </p:nvSpPr>
        <p:spPr>
          <a:xfrm>
            <a:off x="9637812" y="5388637"/>
            <a:ext cx="27335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5D4037"/>
                </a:solidFill>
                <a:latin typeface="Arimo"/>
                <a:ea typeface="Arimo"/>
                <a:cs typeface="Arimo" pitchFamily="34" charset="-120"/>
              </a:rPr>
              <a:t>Pretoria - Windhoek</a:t>
            </a:r>
            <a:r>
              <a:rPr lang="en-US" sz="1050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 Setup</a:t>
            </a:r>
            <a:endParaRPr lang="en-US" sz="1050" dirty="0">
              <a:latin typeface="Arimo"/>
            </a:endParaRPr>
          </a:p>
        </p:txBody>
      </p:sp>
      <p:sp>
        <p:nvSpPr>
          <p:cNvPr id="97" name="Text 49">
            <a:extLst>
              <a:ext uri="{FF2B5EF4-FFF2-40B4-BE49-F238E27FC236}">
                <a16:creationId xmlns:a16="http://schemas.microsoft.com/office/drawing/2014/main" id="{07DDE602-CC29-AFC6-A7EA-0F46FCA36CFB}"/>
              </a:ext>
            </a:extLst>
          </p:cNvPr>
          <p:cNvSpPr/>
          <p:nvPr/>
        </p:nvSpPr>
        <p:spPr>
          <a:xfrm>
            <a:off x="6477000" y="5826787"/>
            <a:ext cx="21869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 2: M7-18</a:t>
            </a:r>
            <a:endParaRPr lang="en-US" sz="1050" dirty="0"/>
          </a:p>
        </p:txBody>
      </p:sp>
      <p:sp>
        <p:nvSpPr>
          <p:cNvPr id="98" name="Text 50">
            <a:extLst>
              <a:ext uri="{FF2B5EF4-FFF2-40B4-BE49-F238E27FC236}">
                <a16:creationId xmlns:a16="http://schemas.microsoft.com/office/drawing/2014/main" id="{E16A6A91-256B-0F6E-1A85-2FED376732A7}"/>
              </a:ext>
            </a:extLst>
          </p:cNvPr>
          <p:cNvSpPr/>
          <p:nvPr/>
        </p:nvSpPr>
        <p:spPr>
          <a:xfrm>
            <a:off x="7634734" y="5731537"/>
            <a:ext cx="347523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Distribution &amp; Marketing</a:t>
            </a:r>
            <a:endParaRPr lang="en-US" sz="1050" dirty="0"/>
          </a:p>
        </p:txBody>
      </p:sp>
      <p:sp>
        <p:nvSpPr>
          <p:cNvPr id="99" name="Text 51">
            <a:extLst>
              <a:ext uri="{FF2B5EF4-FFF2-40B4-BE49-F238E27FC236}">
                <a16:creationId xmlns:a16="http://schemas.microsoft.com/office/drawing/2014/main" id="{D00966D7-0339-90E1-10BF-EB1A63ECEA26}"/>
              </a:ext>
            </a:extLst>
          </p:cNvPr>
          <p:cNvSpPr/>
          <p:nvPr/>
        </p:nvSpPr>
        <p:spPr>
          <a:xfrm>
            <a:off x="9637812" y="5731537"/>
            <a:ext cx="2637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/>
                <a:ea typeface="Arimo" pitchFamily="34" charset="-122"/>
                <a:cs typeface="Arimo" pitchFamily="34" charset="-120"/>
              </a:rPr>
              <a:t>20+ Retail Points</a:t>
            </a:r>
            <a:endParaRPr lang="en-US" sz="1050" dirty="0">
              <a:latin typeface="Arimo"/>
            </a:endParaRPr>
          </a:p>
        </p:txBody>
      </p:sp>
      <p:sp>
        <p:nvSpPr>
          <p:cNvPr id="100" name="Text 52">
            <a:extLst>
              <a:ext uri="{FF2B5EF4-FFF2-40B4-BE49-F238E27FC236}">
                <a16:creationId xmlns:a16="http://schemas.microsoft.com/office/drawing/2014/main" id="{16CE3C7C-5155-E2AF-94BC-9908351A497A}"/>
              </a:ext>
            </a:extLst>
          </p:cNvPr>
          <p:cNvSpPr/>
          <p:nvPr/>
        </p:nvSpPr>
        <p:spPr>
          <a:xfrm>
            <a:off x="6477000" y="6169687"/>
            <a:ext cx="16535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 3: Y2+</a:t>
            </a:r>
            <a:endParaRPr lang="en-US" sz="1050" dirty="0"/>
          </a:p>
        </p:txBody>
      </p:sp>
      <p:sp>
        <p:nvSpPr>
          <p:cNvPr id="101" name="Text 53">
            <a:extLst>
              <a:ext uri="{FF2B5EF4-FFF2-40B4-BE49-F238E27FC236}">
                <a16:creationId xmlns:a16="http://schemas.microsoft.com/office/drawing/2014/main" id="{3B04A208-74AD-5492-BFA3-1767BE518B22}"/>
              </a:ext>
            </a:extLst>
          </p:cNvPr>
          <p:cNvSpPr/>
          <p:nvPr/>
        </p:nvSpPr>
        <p:spPr>
          <a:xfrm>
            <a:off x="7634734" y="6074437"/>
            <a:ext cx="318563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Consolidation &amp; Growth</a:t>
            </a:r>
            <a:endParaRPr lang="en-US" sz="1050" dirty="0"/>
          </a:p>
        </p:txBody>
      </p:sp>
      <p:sp>
        <p:nvSpPr>
          <p:cNvPr id="102" name="Text 54">
            <a:extLst>
              <a:ext uri="{FF2B5EF4-FFF2-40B4-BE49-F238E27FC236}">
                <a16:creationId xmlns:a16="http://schemas.microsoft.com/office/drawing/2014/main" id="{007F841B-F004-214A-D433-D0927B49AE0F}"/>
              </a:ext>
            </a:extLst>
          </p:cNvPr>
          <p:cNvSpPr/>
          <p:nvPr/>
        </p:nvSpPr>
        <p:spPr>
          <a:xfrm>
            <a:off x="9637812" y="6169687"/>
            <a:ext cx="3253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rgbClr val="5D4037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25% Sustainable ROI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4405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0:0/2cbc84eb-026f-412c-af9e-dc6aea4c08dc/2020591414719647744:702afce3f22af525fb50a5364a70e3db:0:0_page_2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561" y="5068044"/>
            <a:ext cx="414486" cy="4250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157" y="4718298"/>
            <a:ext cx="1097161" cy="11178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675" y="4149030"/>
            <a:ext cx="548580" cy="48681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753" y="3648373"/>
            <a:ext cx="3779490" cy="23385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180" y="3072259"/>
            <a:ext cx="560784" cy="473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92" y="4759375"/>
            <a:ext cx="3230761" cy="117946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561" y="4142184"/>
            <a:ext cx="499765" cy="50735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2855" y="1885950"/>
            <a:ext cx="841177" cy="78179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8282" y="1213842"/>
            <a:ext cx="524173" cy="52119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082" y="1789807"/>
            <a:ext cx="1475184" cy="149497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765" y="1213842"/>
            <a:ext cx="511969" cy="514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66725" y="190500"/>
            <a:ext cx="14509135" cy="3562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05"/>
              </a:lnSpc>
              <a:buNone/>
            </a:pPr>
            <a:r>
              <a:rPr lang="en-US" sz="2550" b="1" dirty="0">
                <a:solidFill>
                  <a:srgbClr val="2F4F31"/>
                </a:solidFill>
                <a:latin typeface="Montserrat Extra"/>
                <a:ea typeface="Montserrat Extra" pitchFamily="34" charset="-122"/>
                <a:cs typeface="Montserrat Extra" pitchFamily="34" charset="-120"/>
              </a:rPr>
              <a:t>Key Metrics &amp; Performance Indicators</a:t>
            </a:r>
            <a:endParaRPr lang="en-US" sz="2550" dirty="0">
              <a:latin typeface="Montserrat Extra"/>
            </a:endParaRPr>
          </a:p>
        </p:txBody>
      </p:sp>
      <p:sp>
        <p:nvSpPr>
          <p:cNvPr id="15" name="Text 1"/>
          <p:cNvSpPr/>
          <p:nvPr/>
        </p:nvSpPr>
        <p:spPr>
          <a:xfrm>
            <a:off x="7296150" y="1905000"/>
            <a:ext cx="1382911" cy="7253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2400" b="1" dirty="0">
                <a:solidFill>
                  <a:srgbClr val="B39154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123.6%
CAGR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2445931" y="1745512"/>
            <a:ext cx="2036683" cy="3059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2025" b="1" dirty="0">
                <a:solidFill>
                  <a:srgbClr val="B39154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NAD 340M</a:t>
            </a:r>
            <a:endParaRPr lang="en-US" sz="2025" dirty="0"/>
          </a:p>
        </p:txBody>
      </p:sp>
      <p:sp>
        <p:nvSpPr>
          <p:cNvPr id="17" name="Text 3"/>
          <p:cNvSpPr/>
          <p:nvPr/>
        </p:nvSpPr>
        <p:spPr>
          <a:xfrm>
            <a:off x="10163175" y="4991100"/>
            <a:ext cx="1760220" cy="2833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B39154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ZAR 143K</a:t>
            </a:r>
            <a:endParaRPr lang="en-US" sz="1875" dirty="0"/>
          </a:p>
        </p:txBody>
      </p:sp>
      <p:sp>
        <p:nvSpPr>
          <p:cNvPr id="18" name="Text 4"/>
          <p:cNvSpPr/>
          <p:nvPr/>
        </p:nvSpPr>
        <p:spPr>
          <a:xfrm>
            <a:off x="1076325" y="1323975"/>
            <a:ext cx="4576465" cy="2494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63"/>
              </a:lnSpc>
              <a:buNone/>
            </a:pPr>
            <a:r>
              <a:rPr lang="en-US" sz="1650" dirty="0">
                <a:solidFill>
                  <a:srgbClr val="2F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Namibian Cosmetics Market Size</a:t>
            </a:r>
            <a:endParaRPr lang="en-US" sz="1650" dirty="0"/>
          </a:p>
        </p:txBody>
      </p:sp>
      <p:sp>
        <p:nvSpPr>
          <p:cNvPr id="19" name="Text 5"/>
          <p:cNvSpPr/>
          <p:nvPr/>
        </p:nvSpPr>
        <p:spPr>
          <a:xfrm>
            <a:off x="7058025" y="1323975"/>
            <a:ext cx="4840605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F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Ambitious Revenue Growth Targets</a:t>
            </a:r>
            <a:endParaRPr lang="en-US" sz="1575" dirty="0"/>
          </a:p>
        </p:txBody>
      </p:sp>
      <p:sp>
        <p:nvSpPr>
          <p:cNvPr id="20" name="Text 6"/>
          <p:cNvSpPr/>
          <p:nvPr/>
        </p:nvSpPr>
        <p:spPr>
          <a:xfrm>
            <a:off x="1076325" y="4238625"/>
            <a:ext cx="3558123" cy="2266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85"/>
              </a:lnSpc>
              <a:buNone/>
            </a:pPr>
            <a:r>
              <a:rPr lang="en-US" sz="1500" dirty="0">
                <a:solidFill>
                  <a:srgbClr val="2F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ROI &amp; Profitability Timeline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9001125" y="4238625"/>
            <a:ext cx="3243798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F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Market Entry Investment</a:t>
            </a:r>
            <a:endParaRPr lang="en-US" sz="1575" dirty="0"/>
          </a:p>
        </p:txBody>
      </p:sp>
      <p:sp>
        <p:nvSpPr>
          <p:cNvPr id="22" name="Text 8"/>
          <p:cNvSpPr/>
          <p:nvPr/>
        </p:nvSpPr>
        <p:spPr>
          <a:xfrm>
            <a:off x="4857750" y="3209925"/>
            <a:ext cx="414909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F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Three-Year Revenue Projection</a:t>
            </a:r>
            <a:endParaRPr lang="en-US" sz="1575" dirty="0"/>
          </a:p>
        </p:txBody>
      </p:sp>
      <p:sp>
        <p:nvSpPr>
          <p:cNvPr id="23" name="Text 9"/>
          <p:cNvSpPr/>
          <p:nvPr/>
        </p:nvSpPr>
        <p:spPr>
          <a:xfrm>
            <a:off x="533400" y="638175"/>
            <a:ext cx="11919168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Targeting 123.6% CAGR over three years to establish market presence and profitability.</a:t>
            </a:r>
            <a:endParaRPr lang="en-US" sz="1575" dirty="0"/>
          </a:p>
        </p:txBody>
      </p:sp>
      <p:sp>
        <p:nvSpPr>
          <p:cNvPr id="24" name="Text 10"/>
          <p:cNvSpPr/>
          <p:nvPr/>
        </p:nvSpPr>
        <p:spPr>
          <a:xfrm>
            <a:off x="8763000" y="1971675"/>
            <a:ext cx="3185071" cy="5781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Targeting 123.6% CAGR over three
years to establish market presence
and profitability.</a:t>
            </a:r>
            <a:endParaRPr lang="en-US" sz="1275" dirty="0"/>
          </a:p>
        </p:txBody>
      </p:sp>
      <p:sp>
        <p:nvSpPr>
          <p:cNvPr id="25" name="Text 11"/>
          <p:cNvSpPr/>
          <p:nvPr/>
        </p:nvSpPr>
        <p:spPr>
          <a:xfrm>
            <a:off x="2362200" y="2076450"/>
            <a:ext cx="3929063" cy="6121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07"/>
              </a:lnSpc>
              <a:buNone/>
            </a:pPr>
            <a:r>
              <a:rPr lang="en-US" sz="1350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NAD 340M total market value with
90% import reliance, creating significant
opportunity for Perile's entry.</a:t>
            </a:r>
            <a:endParaRPr lang="en-US" sz="1350" dirty="0"/>
          </a:p>
        </p:txBody>
      </p:sp>
      <p:sp>
        <p:nvSpPr>
          <p:cNvPr id="26" name="Text 12"/>
          <p:cNvSpPr/>
          <p:nvPr/>
        </p:nvSpPr>
        <p:spPr>
          <a:xfrm>
            <a:off x="10163175" y="5372100"/>
            <a:ext cx="1722358" cy="1413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14"/>
              </a:lnSpc>
              <a:buNone/>
            </a:pPr>
            <a:r>
              <a:rPr lang="en-US" sz="1125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Budget</a:t>
            </a:r>
            <a:endParaRPr lang="en-US" sz="1125" dirty="0"/>
          </a:p>
        </p:txBody>
      </p:sp>
      <p:sp>
        <p:nvSpPr>
          <p:cNvPr id="27" name="Text 13"/>
          <p:cNvSpPr/>
          <p:nvPr/>
        </p:nvSpPr>
        <p:spPr>
          <a:xfrm>
            <a:off x="8391525" y="6019800"/>
            <a:ext cx="3729930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ZAR 143K marketing budget to drive awareness
and trial among target “Conscious Urbanites”.</a:t>
            </a:r>
            <a:endParaRPr lang="en-US" sz="1050" dirty="0"/>
          </a:p>
        </p:txBody>
      </p:sp>
      <p:sp>
        <p:nvSpPr>
          <p:cNvPr id="28" name="Text 14"/>
          <p:cNvSpPr/>
          <p:nvPr/>
        </p:nvSpPr>
        <p:spPr>
          <a:xfrm>
            <a:off x="590550" y="6019800"/>
            <a:ext cx="3729930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Break-even in Year 1 with 4,767 units, achieving
net profitability from Year 2 onwards.</a:t>
            </a:r>
            <a:endParaRPr lang="en-US" sz="1050" dirty="0"/>
          </a:p>
        </p:txBody>
      </p:sp>
      <p:sp>
        <p:nvSpPr>
          <p:cNvPr id="29" name="Text 15"/>
          <p:cNvSpPr/>
          <p:nvPr/>
        </p:nvSpPr>
        <p:spPr>
          <a:xfrm>
            <a:off x="4248150" y="6153150"/>
            <a:ext cx="4201418" cy="33992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39"/>
              </a:lnSpc>
              <a:buNone/>
            </a:pPr>
            <a:r>
              <a:rPr lang="en-US" sz="1125" dirty="0">
                <a:solidFill>
                  <a:srgbClr val="2F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Phased growth from ZAR 500K in Year 1 to ZAR 2.5M
by Year 3 through strategic channel expansion.</a:t>
            </a:r>
            <a:endParaRPr lang="en-US" sz="11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0:0/4aade97b-49ac-41c0-aef5-ccde4c68e16e/2020591414719647744:702afce3f22af525fb50a5364a70e3db:0:0_page_3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82" y="4382244"/>
            <a:ext cx="902196" cy="87094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894" y="2208163"/>
            <a:ext cx="767953" cy="82287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59" y="5211961"/>
            <a:ext cx="938659" cy="87094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67" y="3764905"/>
            <a:ext cx="938659" cy="84340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86" y="2201317"/>
            <a:ext cx="731490" cy="81602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90550" y="466725"/>
            <a:ext cx="11604843" cy="5357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219"/>
              </a:lnSpc>
              <a:buNone/>
            </a:pPr>
            <a:r>
              <a:rPr lang="en-US" sz="3375" b="1" dirty="0">
                <a:solidFill>
                  <a:srgbClr val="F0F0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Context &amp; Market Intelligence</a:t>
            </a:r>
            <a:endParaRPr lang="en-US" sz="3375" dirty="0"/>
          </a:p>
        </p:txBody>
      </p:sp>
      <p:sp>
        <p:nvSpPr>
          <p:cNvPr id="9" name="Text 1"/>
          <p:cNvSpPr/>
          <p:nvPr/>
        </p:nvSpPr>
        <p:spPr>
          <a:xfrm>
            <a:off x="1752600" y="2286000"/>
            <a:ext cx="3809583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956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SACU Trade Advantages</a:t>
            </a:r>
            <a:endParaRPr lang="en-US" sz="1800" dirty="0"/>
          </a:p>
        </p:txBody>
      </p:sp>
      <p:sp>
        <p:nvSpPr>
          <p:cNvPr id="10" name="Text 2"/>
          <p:cNvSpPr/>
          <p:nvPr/>
        </p:nvSpPr>
        <p:spPr>
          <a:xfrm>
            <a:off x="1752600" y="3752850"/>
            <a:ext cx="3746718" cy="273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56"/>
              </a:lnSpc>
              <a:buNone/>
            </a:pPr>
            <a:r>
              <a:rPr lang="en-US" sz="1725" b="1" dirty="0">
                <a:solidFill>
                  <a:srgbClr val="1956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 Import Dependency</a:t>
            </a:r>
            <a:endParaRPr lang="en-US" sz="1725" dirty="0"/>
          </a:p>
        </p:txBody>
      </p:sp>
      <p:sp>
        <p:nvSpPr>
          <p:cNvPr id="11" name="Text 3"/>
          <p:cNvSpPr/>
          <p:nvPr/>
        </p:nvSpPr>
        <p:spPr>
          <a:xfrm>
            <a:off x="1752600" y="5219700"/>
            <a:ext cx="4362688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956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NAD-ZAR Currency Stability</a:t>
            </a:r>
            <a:endParaRPr lang="en-US" sz="1800" dirty="0"/>
          </a:p>
        </p:txBody>
      </p:sp>
      <p:sp>
        <p:nvSpPr>
          <p:cNvPr id="12" name="Text 4"/>
          <p:cNvSpPr/>
          <p:nvPr/>
        </p:nvSpPr>
        <p:spPr>
          <a:xfrm>
            <a:off x="7620000" y="2286000"/>
            <a:ext cx="4274820" cy="273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56"/>
              </a:lnSpc>
              <a:buNone/>
            </a:pPr>
            <a:r>
              <a:rPr lang="en-US" sz="1725" b="1" dirty="0">
                <a:solidFill>
                  <a:srgbClr val="1956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Economic Indicators</a:t>
            </a:r>
            <a:endParaRPr lang="en-US" sz="1725" dirty="0"/>
          </a:p>
        </p:txBody>
      </p:sp>
      <p:sp>
        <p:nvSpPr>
          <p:cNvPr id="13" name="Text 5"/>
          <p:cNvSpPr/>
          <p:nvPr/>
        </p:nvSpPr>
        <p:spPr>
          <a:xfrm>
            <a:off x="7620000" y="4391025"/>
            <a:ext cx="3972997" cy="273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56"/>
              </a:lnSpc>
              <a:buNone/>
            </a:pPr>
            <a:r>
              <a:rPr lang="en-US" sz="1725" b="1" dirty="0">
                <a:solidFill>
                  <a:srgbClr val="19562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Favorable Trade Relations</a:t>
            </a:r>
            <a:endParaRPr lang="en-US" sz="1725" dirty="0"/>
          </a:p>
        </p:txBody>
      </p:sp>
      <p:sp>
        <p:nvSpPr>
          <p:cNvPr id="14" name="Text 6"/>
          <p:cNvSpPr/>
          <p:nvPr/>
        </p:nvSpPr>
        <p:spPr>
          <a:xfrm>
            <a:off x="1752600" y="2705100"/>
            <a:ext cx="4410968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Duty-free access to Namibian market through
Southern African Customs Union membership
provides significant competitive edge.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1752600" y="4171950"/>
            <a:ext cx="4777680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Namibia imports approximately 90% of cosmetics
products, creating substantial opportunity for
market penetration.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1752600" y="5629275"/>
            <a:ext cx="4924425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1:1 peg between Namibian Dollar and South
African Rand eliminates currency risk for seamless
transactions.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7620000" y="2705100"/>
            <a:ext cx="4086225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Namibia shows positive GDP growth
trajectory and expanding middle class with
increasing disposable income.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7620000" y="4781550"/>
            <a:ext cx="4515743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Well-established supply chains between South
Africa and Namibia enable efficient logistics
and distribution networks.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4774510" y="6610350"/>
            <a:ext cx="2941975" cy="1211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954"/>
              </a:lnSpc>
              <a:buNone/>
            </a:pPr>
            <a:r>
              <a:rPr lang="en-US" sz="900" dirty="0">
                <a:solidFill>
                  <a:srgbClr val="757575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Perile Cosmetics 2026 Export Vision</a:t>
            </a:r>
            <a:endParaRPr lang="en-US" sz="900" dirty="0"/>
          </a:p>
        </p:txBody>
      </p:sp>
      <p:sp>
        <p:nvSpPr>
          <p:cNvPr id="20" name="Text 12"/>
          <p:cNvSpPr/>
          <p:nvPr/>
        </p:nvSpPr>
        <p:spPr>
          <a:xfrm>
            <a:off x="466725" y="6610350"/>
            <a:ext cx="2916793" cy="1211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954"/>
              </a:lnSpc>
              <a:buNone/>
            </a:pPr>
            <a:r>
              <a:rPr lang="en-US" sz="900" dirty="0">
                <a:solidFill>
                  <a:srgbClr val="757575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Perile Cosmetics 2026 Export Vision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11484293" y="6610350"/>
            <a:ext cx="188595" cy="1110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875"/>
              </a:lnSpc>
              <a:buNone/>
            </a:pPr>
            <a:r>
              <a:rPr lang="en-US" sz="825" dirty="0">
                <a:solidFill>
                  <a:srgbClr val="757575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35</a:t>
            </a:r>
            <a:endParaRPr lang="en-US" sz="8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0:0/8f16d365-5a45-4597-9a41-877e6a1f6755/2020591414719647744:702afce3f22af525fb50a5364a70e3db:0:0_page_4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392" y="3991273"/>
            <a:ext cx="694879" cy="7749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753" y="3991273"/>
            <a:ext cx="902196" cy="76795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690" y="3991273"/>
            <a:ext cx="902196" cy="7749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373" y="1405830"/>
            <a:ext cx="828973" cy="78179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161" y="1405830"/>
            <a:ext cx="841177" cy="7749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098" y="1405830"/>
            <a:ext cx="865584" cy="78864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-165348" y="466725"/>
            <a:ext cx="13528477" cy="523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25"/>
              </a:lnSpc>
              <a:buNone/>
            </a:pPr>
            <a:r>
              <a:rPr lang="en-US" sz="3300" b="1" dirty="0">
                <a:solidFill>
                  <a:srgbClr val="19371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Readiness &amp; Capability Assessment</a:t>
            </a:r>
            <a:endParaRPr lang="en-US" sz="3300" dirty="0"/>
          </a:p>
        </p:txBody>
      </p:sp>
      <p:sp>
        <p:nvSpPr>
          <p:cNvPr id="10" name="Text 1"/>
          <p:cNvSpPr/>
          <p:nvPr/>
        </p:nvSpPr>
        <p:spPr>
          <a:xfrm>
            <a:off x="776674" y="2286000"/>
            <a:ext cx="3595807" cy="2702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29"/>
              </a:lnSpc>
              <a:buNone/>
            </a:pPr>
            <a:r>
              <a:rPr lang="en-US" sz="1650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Six Export-Ready SKUs</a:t>
            </a:r>
            <a:endParaRPr lang="en-US" sz="1650" dirty="0"/>
          </a:p>
        </p:txBody>
      </p:sp>
      <p:sp>
        <p:nvSpPr>
          <p:cNvPr id="11" name="Text 2"/>
          <p:cNvSpPr/>
          <p:nvPr/>
        </p:nvSpPr>
        <p:spPr>
          <a:xfrm>
            <a:off x="4733925" y="2286000"/>
            <a:ext cx="3090863" cy="5161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32"/>
              </a:lnSpc>
              <a:buNone/>
            </a:pPr>
            <a:r>
              <a:rPr lang="en-US" sz="1575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50% Current Production
Capacity Utilization</a:t>
            </a:r>
            <a:endParaRPr lang="en-US" sz="1575" dirty="0"/>
          </a:p>
        </p:txBody>
      </p:sp>
      <p:sp>
        <p:nvSpPr>
          <p:cNvPr id="12" name="Text 3"/>
          <p:cNvSpPr/>
          <p:nvPr/>
        </p:nvSpPr>
        <p:spPr>
          <a:xfrm>
            <a:off x="8886825" y="2286000"/>
            <a:ext cx="1990725" cy="4914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935"/>
              </a:lnSpc>
              <a:buNone/>
            </a:pPr>
            <a:r>
              <a:rPr lang="en-US" sz="1500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150% Scalability
Headroom</a:t>
            </a:r>
            <a:endParaRPr lang="en-US" sz="1500" dirty="0"/>
          </a:p>
        </p:txBody>
      </p:sp>
      <p:sp>
        <p:nvSpPr>
          <p:cNvPr id="13" name="Text 4"/>
          <p:cNvSpPr/>
          <p:nvPr/>
        </p:nvSpPr>
        <p:spPr>
          <a:xfrm>
            <a:off x="1047750" y="4857750"/>
            <a:ext cx="3048893" cy="5405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29"/>
              </a:lnSpc>
              <a:buNone/>
            </a:pPr>
            <a:r>
              <a:rPr lang="en-US" sz="1650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Regulatory Compliance
Status</a:t>
            </a:r>
            <a:endParaRPr lang="en-US" sz="1650" dirty="0"/>
          </a:p>
        </p:txBody>
      </p:sp>
      <p:sp>
        <p:nvSpPr>
          <p:cNvPr id="14" name="Text 5"/>
          <p:cNvSpPr/>
          <p:nvPr/>
        </p:nvSpPr>
        <p:spPr>
          <a:xfrm>
            <a:off x="5343525" y="4857750"/>
            <a:ext cx="1718221" cy="5161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32"/>
              </a:lnSpc>
              <a:buNone/>
            </a:pPr>
            <a:r>
              <a:rPr lang="en-US" sz="1575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Supply Chain
Readiness</a:t>
            </a:r>
            <a:endParaRPr lang="en-US" sz="1575" dirty="0"/>
          </a:p>
        </p:txBody>
      </p:sp>
      <p:sp>
        <p:nvSpPr>
          <p:cNvPr id="15" name="Text 6"/>
          <p:cNvSpPr/>
          <p:nvPr/>
        </p:nvSpPr>
        <p:spPr>
          <a:xfrm>
            <a:off x="8582025" y="4857750"/>
            <a:ext cx="2682180" cy="5161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32"/>
              </a:lnSpc>
              <a:buNone/>
            </a:pPr>
            <a:r>
              <a:rPr lang="en-US" sz="1575" b="1" dirty="0">
                <a:solidFill>
                  <a:srgbClr val="193719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Quality Management
Systems</a:t>
            </a:r>
            <a:endParaRPr lang="en-US" sz="1575" dirty="0"/>
          </a:p>
        </p:txBody>
      </p:sp>
      <p:sp>
        <p:nvSpPr>
          <p:cNvPr id="16" name="Text 7"/>
          <p:cNvSpPr/>
          <p:nvPr/>
        </p:nvSpPr>
        <p:spPr>
          <a:xfrm>
            <a:off x="895350" y="2724150"/>
            <a:ext cx="3373636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10"/>
              </a:lnSpc>
              <a:buNone/>
            </a:pPr>
            <a:r>
              <a:rPr lang="en-US" sz="1425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Carefully selected products
formulated to address Namibian
climate-specific skin concerns like
dehydration and sun damage.</a:t>
            </a:r>
            <a:endParaRPr lang="en-US" sz="1425" dirty="0"/>
          </a:p>
        </p:txBody>
      </p:sp>
      <p:sp>
        <p:nvSpPr>
          <p:cNvPr id="17" name="Text 8"/>
          <p:cNvSpPr/>
          <p:nvPr/>
        </p:nvSpPr>
        <p:spPr>
          <a:xfrm>
            <a:off x="4514850" y="2924175"/>
            <a:ext cx="3499396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350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Operating at optimal efficiency with
significant room for export volume
growth without straining resources.</a:t>
            </a:r>
            <a:endParaRPr lang="en-US" sz="1350" dirty="0"/>
          </a:p>
        </p:txBody>
      </p:sp>
      <p:sp>
        <p:nvSpPr>
          <p:cNvPr id="18" name="Text 9"/>
          <p:cNvSpPr/>
          <p:nvPr/>
        </p:nvSpPr>
        <p:spPr>
          <a:xfrm>
            <a:off x="8334375" y="2838450"/>
            <a:ext cx="3164086" cy="822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350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Ability to increase production by
150% without major capital
expenditure to meet projected
demand growth.</a:t>
            </a:r>
            <a:endParaRPr lang="en-US" sz="1350" dirty="0"/>
          </a:p>
        </p:txBody>
      </p:sp>
      <p:sp>
        <p:nvSpPr>
          <p:cNvPr id="19" name="Text 10"/>
          <p:cNvSpPr/>
          <p:nvPr/>
        </p:nvSpPr>
        <p:spPr>
          <a:xfrm>
            <a:off x="981075" y="5467350"/>
            <a:ext cx="3195638" cy="822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350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All products dermatologically
tested, BWC certified, and 100%
vegan formulations meeting
Namibian import requirements.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4648200" y="5467350"/>
            <a:ext cx="3206055" cy="822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350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Established logistics framework
capable of supporting FCA
Pretoria delivery terms with 98%
order fill rate target.</a:t>
            </a:r>
            <a:endParaRPr lang="en-US" sz="1350" dirty="0"/>
          </a:p>
        </p:txBody>
      </p:sp>
      <p:sp>
        <p:nvSpPr>
          <p:cNvPr id="21" name="Text 12"/>
          <p:cNvSpPr/>
          <p:nvPr/>
        </p:nvSpPr>
        <p:spPr>
          <a:xfrm>
            <a:off x="8420100" y="5467350"/>
            <a:ext cx="2954536" cy="822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350" dirty="0">
                <a:solidFill>
                  <a:srgbClr val="19371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ISO-aligned manufacturing
processes ensuring consistent
product quality and regulatory
compliance across borders.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0:0/729405e3-6bff-41d6-9517-60dfef3583b4/2020591414719647744:702afce3f22af525fb50a5364a70e3db:0:0_page_5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490" y="5719465"/>
            <a:ext cx="853380" cy="6582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490" y="4917132"/>
            <a:ext cx="828973" cy="6103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059" y="4443859"/>
            <a:ext cx="341263" cy="24675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784" y="5746998"/>
            <a:ext cx="475357" cy="49366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988" y="4965055"/>
            <a:ext cx="499765" cy="52804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698" y="5177730"/>
            <a:ext cx="585192" cy="87094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067" y="4395936"/>
            <a:ext cx="219373" cy="31536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1655" y="2379613"/>
            <a:ext cx="1511796" cy="153605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3859" y="1865263"/>
            <a:ext cx="377875" cy="29482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6871" y="3106638"/>
            <a:ext cx="609600" cy="63772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0659" y="3099792"/>
            <a:ext cx="597396" cy="644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6871" y="2434530"/>
            <a:ext cx="609600" cy="63772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0659" y="2434530"/>
            <a:ext cx="597396" cy="637729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96259" y="1858417"/>
            <a:ext cx="292596" cy="31536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2196" y="3380929"/>
            <a:ext cx="609600" cy="486817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0" y="2434530"/>
            <a:ext cx="621655" cy="63772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2196" y="2448223"/>
            <a:ext cx="621655" cy="61034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7788" y="1851571"/>
            <a:ext cx="353467" cy="322213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714375" y="466725"/>
            <a:ext cx="12145447" cy="520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095"/>
              </a:lnSpc>
              <a:buNone/>
            </a:pPr>
            <a:r>
              <a:rPr lang="en-US" sz="3150" b="1" dirty="0">
                <a:solidFill>
                  <a:srgbClr val="2A6F3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Market Analytics &amp; Segmentation</a:t>
            </a:r>
            <a:endParaRPr lang="en-US" sz="3150" dirty="0"/>
          </a:p>
        </p:txBody>
      </p:sp>
      <p:sp>
        <p:nvSpPr>
          <p:cNvPr id="22" name="Text 1"/>
          <p:cNvSpPr/>
          <p:nvPr/>
        </p:nvSpPr>
        <p:spPr>
          <a:xfrm>
            <a:off x="7905750" y="5143500"/>
            <a:ext cx="4350187" cy="20404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07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Expanding “Clean Beauty” Trend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323975" y="1905000"/>
            <a:ext cx="3482578" cy="1927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Market Demographics</a:t>
            </a:r>
            <a:endParaRPr lang="en-US" sz="1275" dirty="0"/>
          </a:p>
        </p:txBody>
      </p:sp>
      <p:sp>
        <p:nvSpPr>
          <p:cNvPr id="24" name="Text 3"/>
          <p:cNvSpPr/>
          <p:nvPr/>
        </p:nvSpPr>
        <p:spPr>
          <a:xfrm>
            <a:off x="1323975" y="4438650"/>
            <a:ext cx="3369528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Consumer Behavior Insights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5038725" y="1905000"/>
            <a:ext cx="2602468" cy="1927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Psychographic Profile</a:t>
            </a:r>
            <a:endParaRPr lang="en-US" sz="1275" dirty="0"/>
          </a:p>
        </p:txBody>
      </p:sp>
      <p:sp>
        <p:nvSpPr>
          <p:cNvPr id="26" name="Text 5"/>
          <p:cNvSpPr/>
          <p:nvPr/>
        </p:nvSpPr>
        <p:spPr>
          <a:xfrm>
            <a:off x="8763000" y="1905000"/>
            <a:ext cx="3155752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Geographic Focus Strategy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6867525" y="4438650"/>
            <a:ext cx="3218617" cy="1927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Segment Growth Potential</a:t>
            </a:r>
            <a:endParaRPr lang="en-US" sz="1275" dirty="0"/>
          </a:p>
        </p:txBody>
      </p:sp>
      <p:sp>
        <p:nvSpPr>
          <p:cNvPr id="28" name="Text 7"/>
          <p:cNvSpPr/>
          <p:nvPr/>
        </p:nvSpPr>
        <p:spPr>
          <a:xfrm>
            <a:off x="9772650" y="2628900"/>
            <a:ext cx="1770608" cy="26997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063"/>
              </a:lnSpc>
              <a:buNone/>
            </a:pPr>
            <a:r>
              <a:rPr lang="en-US" sz="975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Initial Concentration:
Windhoek</a:t>
            </a:r>
            <a:endParaRPr lang="en-US" sz="975" dirty="0"/>
          </a:p>
        </p:txBody>
      </p:sp>
      <p:sp>
        <p:nvSpPr>
          <p:cNvPr id="29" name="Text 8"/>
          <p:cNvSpPr/>
          <p:nvPr/>
        </p:nvSpPr>
        <p:spPr>
          <a:xfrm>
            <a:off x="7905750" y="5810250"/>
            <a:ext cx="3258443" cy="36284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Among Educated Urban Namibians:
Fertile Ground for Perile's Proposition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628775" y="2590800"/>
            <a:ext cx="1183928" cy="3595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15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Urban
Professionals</a:t>
            </a:r>
            <a:endParaRPr lang="en-US" sz="1275" dirty="0"/>
          </a:p>
        </p:txBody>
      </p:sp>
      <p:sp>
        <p:nvSpPr>
          <p:cNvPr id="31" name="Text 10"/>
          <p:cNvSpPr/>
          <p:nvPr/>
        </p:nvSpPr>
        <p:spPr>
          <a:xfrm>
            <a:off x="3457575" y="2590800"/>
            <a:ext cx="523875" cy="3595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415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Aged
25-45</a:t>
            </a:r>
            <a:endParaRPr lang="en-US" sz="1275" dirty="0"/>
          </a:p>
        </p:txBody>
      </p:sp>
      <p:sp>
        <p:nvSpPr>
          <p:cNvPr id="32" name="Text 11"/>
          <p:cNvSpPr/>
          <p:nvPr/>
        </p:nvSpPr>
        <p:spPr>
          <a:xfrm>
            <a:off x="1628775" y="3429000"/>
            <a:ext cx="2640211" cy="3595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15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LSM 7-10: Disposable Income
for Premium Skincare</a:t>
            </a:r>
            <a:endParaRPr lang="en-US" sz="1275" dirty="0"/>
          </a:p>
        </p:txBody>
      </p:sp>
      <p:sp>
        <p:nvSpPr>
          <p:cNvPr id="33" name="Text 12"/>
          <p:cNvSpPr/>
          <p:nvPr/>
        </p:nvSpPr>
        <p:spPr>
          <a:xfrm>
            <a:off x="4676775" y="2552700"/>
            <a:ext cx="890588" cy="3595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415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Health-
conscious</a:t>
            </a:r>
            <a:endParaRPr lang="en-US" sz="1275" dirty="0"/>
          </a:p>
        </p:txBody>
      </p:sp>
      <p:sp>
        <p:nvSpPr>
          <p:cNvPr id="34" name="Text 13"/>
          <p:cNvSpPr/>
          <p:nvPr/>
        </p:nvSpPr>
        <p:spPr>
          <a:xfrm>
            <a:off x="6810375" y="2590800"/>
            <a:ext cx="565696" cy="3807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9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Brand
Ethics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4371975" y="3276600"/>
            <a:ext cx="1236315" cy="3807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49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Ingredient
Transparency</a:t>
            </a:r>
            <a:endParaRPr lang="en-US" sz="1350" dirty="0"/>
          </a:p>
        </p:txBody>
      </p:sp>
      <p:sp>
        <p:nvSpPr>
          <p:cNvPr id="36" name="Text 15"/>
          <p:cNvSpPr/>
          <p:nvPr/>
        </p:nvSpPr>
        <p:spPr>
          <a:xfrm>
            <a:off x="6810375" y="3276600"/>
            <a:ext cx="733425" cy="3807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99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
Efficacy</a:t>
            </a:r>
            <a:endParaRPr lang="en-US" sz="1350" dirty="0"/>
          </a:p>
        </p:txBody>
      </p:sp>
      <p:sp>
        <p:nvSpPr>
          <p:cNvPr id="37" name="Text 16"/>
          <p:cNvSpPr/>
          <p:nvPr/>
        </p:nvSpPr>
        <p:spPr>
          <a:xfrm>
            <a:off x="1809750" y="5438775"/>
            <a:ext cx="1278136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32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Digitally Savvy
Shoppers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4248150" y="5057775"/>
            <a:ext cx="1393478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32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Climate-Specific
Solutions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4248150" y="5810250"/>
            <a:ext cx="1362075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32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Hydration &amp; Sun
Damage Repair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9772650" y="3238500"/>
            <a:ext cx="1582043" cy="5098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39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Economic Hub with
Highest Density of
Target Consumers</a:t>
            </a:r>
            <a:endParaRPr lang="en-US" sz="1125" dirty="0"/>
          </a:p>
        </p:txBody>
      </p:sp>
      <p:sp>
        <p:nvSpPr>
          <p:cNvPr id="41" name="Text 20"/>
          <p:cNvSpPr/>
          <p:nvPr/>
        </p:nvSpPr>
        <p:spPr>
          <a:xfrm>
            <a:off x="771525" y="1276350"/>
            <a:ext cx="4815423" cy="228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98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premium, investor-grade PowerPoint slide</a:t>
            </a:r>
            <a:endParaRPr lang="en-US" sz="12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1:0/d98165e1-1a0c-4865-abc5-760e63c26ad7/2020591414719647744:702afce3f22af525fb50a5364a70e3db:1:0_page_6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286" y="5232648"/>
            <a:ext cx="658267" cy="7337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286" y="4224486"/>
            <a:ext cx="658267" cy="65826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286" y="3209479"/>
            <a:ext cx="658267" cy="65826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286" y="2187625"/>
            <a:ext cx="658267" cy="66511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55" y="2016175"/>
            <a:ext cx="5608290" cy="4272409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57225" y="466725"/>
            <a:ext cx="14559498" cy="6347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98"/>
              </a:lnSpc>
              <a:buNone/>
            </a:pPr>
            <a:r>
              <a:rPr lang="en-US" sz="4200" dirty="0">
                <a:solidFill>
                  <a:srgbClr val="2A4F31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Market Size &amp; Growth Trajectory Forecast</a:t>
            </a:r>
            <a:endParaRPr lang="en-US" sz="4200" dirty="0"/>
          </a:p>
        </p:txBody>
      </p:sp>
      <p:sp>
        <p:nvSpPr>
          <p:cNvPr id="9" name="Text 1"/>
          <p:cNvSpPr/>
          <p:nvPr/>
        </p:nvSpPr>
        <p:spPr>
          <a:xfrm>
            <a:off x="657225" y="1219200"/>
            <a:ext cx="14509135" cy="2833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31"/>
              </a:lnSpc>
              <a:buNone/>
            </a:pPr>
            <a:r>
              <a:rPr lang="en-US" sz="1875" dirty="0">
                <a:solidFill>
                  <a:srgbClr val="2A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Namibia Cosmetics Market Size Evolution: NAD 340M (2018) to Projected NAD 7.02B (2026)</a:t>
            </a:r>
            <a:endParaRPr lang="en-US" sz="1875" dirty="0"/>
          </a:p>
        </p:txBody>
      </p:sp>
      <p:sp>
        <p:nvSpPr>
          <p:cNvPr id="10" name="Text 2"/>
          <p:cNvSpPr/>
          <p:nvPr/>
        </p:nvSpPr>
        <p:spPr>
          <a:xfrm>
            <a:off x="7781925" y="2181225"/>
            <a:ext cx="3970883" cy="720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2A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Consistent Annual Growth: 6.85%
CAGR, outpacing general economic
growth and showing resilience.</a:t>
            </a:r>
            <a:endParaRPr lang="en-US" sz="1575" dirty="0"/>
          </a:p>
        </p:txBody>
      </p:sp>
      <p:sp>
        <p:nvSpPr>
          <p:cNvPr id="11" name="Text 3"/>
          <p:cNvSpPr/>
          <p:nvPr/>
        </p:nvSpPr>
        <p:spPr>
          <a:xfrm>
            <a:off x="7781925" y="3209925"/>
            <a:ext cx="4243388" cy="720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2A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Import Dependency Advantage: 90%
reliance on imports creates perfect
entry for South African products.</a:t>
            </a:r>
            <a:endParaRPr lang="en-US" sz="1575" dirty="0"/>
          </a:p>
        </p:txBody>
      </p:sp>
      <p:sp>
        <p:nvSpPr>
          <p:cNvPr id="12" name="Text 4"/>
          <p:cNvSpPr/>
          <p:nvPr/>
        </p:nvSpPr>
        <p:spPr>
          <a:xfrm>
            <a:off x="7781925" y="4238625"/>
            <a:ext cx="3991868" cy="720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2A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Climate-Driven Demand: Arid
conditions drive persistent need for
hydrating and protective skincare.</a:t>
            </a:r>
            <a:endParaRPr lang="en-US" sz="1575" dirty="0"/>
          </a:p>
        </p:txBody>
      </p:sp>
      <p:sp>
        <p:nvSpPr>
          <p:cNvPr id="13" name="Text 5"/>
          <p:cNvSpPr/>
          <p:nvPr/>
        </p:nvSpPr>
        <p:spPr>
          <a:xfrm>
            <a:off x="7781925" y="5267325"/>
            <a:ext cx="4023271" cy="720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2A4F3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Accessible Premium Gap: Clear
opportunity for Perile between mass
brands and expensive imports.</a:t>
            </a:r>
            <a:endParaRPr lang="en-US" sz="15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1:0/4ab62eae-1ef3-41d8-942e-7ad6412b566e/2020591414719647744:702afce3f22af525fb50a5364a70e3db:1:0_page_7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80" y="1968103"/>
            <a:ext cx="6949380" cy="43753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7225" y="400050"/>
            <a:ext cx="13352383" cy="4801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Competitive Landscape &amp; Positioning Matrix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657225" y="981075"/>
            <a:ext cx="9316522" cy="262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070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Positioning &amp; Competitive Analysis for Namibia 2026</a:t>
            </a:r>
            <a:endParaRPr lang="en-US" sz="1725" dirty="0"/>
          </a:p>
        </p:txBody>
      </p:sp>
      <p:sp>
        <p:nvSpPr>
          <p:cNvPr id="6" name="Text 2"/>
          <p:cNvSpPr/>
          <p:nvPr/>
        </p:nvSpPr>
        <p:spPr>
          <a:xfrm>
            <a:off x="8029575" y="1619250"/>
            <a:ext cx="4249638" cy="2056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4A6E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Competitor Analysis Framework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029575" y="2886075"/>
            <a:ext cx="3960495" cy="2056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4A6E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Price-Value Positioning Matrix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029575" y="4152900"/>
            <a:ext cx="4425553" cy="2056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4A6E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Competitive Advantage Indicators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029575" y="5400675"/>
            <a:ext cx="3985498" cy="2056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4A6E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Share Opportunity Map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029575" y="1924050"/>
            <a:ext cx="3939480" cy="5487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benchmarking of 12 key competitors
across price points, ingredient transparency,
and market share.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8029575" y="3190875"/>
            <a:ext cx="4086225" cy="5487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mapping of Perile against competitors,
highlighting our accessible premium position in
the Namibian market.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8029575" y="4457700"/>
            <a:ext cx="3970883" cy="5487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Quantified analysis of our unique strengths in
climate-specific formulations versus
international brands.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029575" y="5705475"/>
            <a:ext cx="4201418" cy="5487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Visualization of untapped segments where
Perile can capture significant market share from
less specialized competitors.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591414719647744:702afce3f22af525fb50a5364a70e3db:1:0/1a2e2a46-c380-4d18-9a4e-bdac5f7789d6/2020591414719647744:702afce3f22af525fb50a5364a70e3db:1:0_page_8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67" y="1741884"/>
            <a:ext cx="828973" cy="75426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059" y="1741884"/>
            <a:ext cx="719286" cy="75426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65" y="1741884"/>
            <a:ext cx="828973" cy="75426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486" y="1741884"/>
            <a:ext cx="828973" cy="76795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867" y="1741884"/>
            <a:ext cx="767953" cy="75426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588169" y="466725"/>
            <a:ext cx="14144625" cy="3885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b="1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Unique Value Proposition - Evidence-Based Differentiation</a:t>
            </a:r>
            <a:endParaRPr lang="en-US" sz="2550" dirty="0"/>
          </a:p>
        </p:txBody>
      </p:sp>
      <p:sp>
        <p:nvSpPr>
          <p:cNvPr id="9" name="Text 1"/>
          <p:cNvSpPr/>
          <p:nvPr/>
        </p:nvSpPr>
        <p:spPr>
          <a:xfrm>
            <a:off x="714375" y="2933700"/>
            <a:ext cx="2074515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Climate-Specific
Efficacy Data</a:t>
            </a:r>
            <a:endParaRPr lang="en-US" sz="1800" dirty="0"/>
          </a:p>
        </p:txBody>
      </p:sp>
      <p:sp>
        <p:nvSpPr>
          <p:cNvPr id="10" name="Text 2"/>
          <p:cNvSpPr/>
          <p:nvPr/>
        </p:nvSpPr>
        <p:spPr>
          <a:xfrm>
            <a:off x="3028950" y="2933700"/>
            <a:ext cx="1896368" cy="5214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53"/>
              </a:lnSpc>
              <a:buNone/>
            </a:pPr>
            <a:r>
              <a:rPr lang="en-US" sz="1725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Dermatological
Testing Results</a:t>
            </a:r>
            <a:endParaRPr lang="en-US" sz="1725" dirty="0"/>
          </a:p>
        </p:txBody>
      </p:sp>
      <p:sp>
        <p:nvSpPr>
          <p:cNvPr id="11" name="Text 3"/>
          <p:cNvSpPr/>
          <p:nvPr/>
        </p:nvSpPr>
        <p:spPr>
          <a:xfrm>
            <a:off x="5229225" y="2933700"/>
            <a:ext cx="2011561" cy="5214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53"/>
              </a:lnSpc>
              <a:buNone/>
            </a:pPr>
            <a:r>
              <a:rPr lang="en-US" sz="1725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Ethical Sourcing
Metrics</a:t>
            </a:r>
            <a:endParaRPr lang="en-US" sz="1725" dirty="0"/>
          </a:p>
        </p:txBody>
      </p:sp>
      <p:sp>
        <p:nvSpPr>
          <p:cNvPr id="12" name="Text 4"/>
          <p:cNvSpPr/>
          <p:nvPr/>
        </p:nvSpPr>
        <p:spPr>
          <a:xfrm>
            <a:off x="7562850" y="2933700"/>
            <a:ext cx="1707803" cy="81617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Water
Conservation
Innovation</a:t>
            </a:r>
            <a:endParaRPr lang="en-US" sz="1800" dirty="0"/>
          </a:p>
        </p:txBody>
      </p:sp>
      <p:sp>
        <p:nvSpPr>
          <p:cNvPr id="13" name="Text 5"/>
          <p:cNvSpPr/>
          <p:nvPr/>
        </p:nvSpPr>
        <p:spPr>
          <a:xfrm>
            <a:off x="9782175" y="2933700"/>
            <a:ext cx="1655415" cy="7822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53"/>
              </a:lnSpc>
              <a:buNone/>
            </a:pPr>
            <a:r>
              <a:rPr lang="en-US" sz="1725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Packaging
Sustainability
Index</a:t>
            </a:r>
            <a:endParaRPr lang="en-US" sz="1725" dirty="0"/>
          </a:p>
        </p:txBody>
      </p:sp>
      <p:sp>
        <p:nvSpPr>
          <p:cNvPr id="14" name="Text 6"/>
          <p:cNvSpPr/>
          <p:nvPr/>
        </p:nvSpPr>
        <p:spPr>
          <a:xfrm>
            <a:off x="771525" y="3895725"/>
            <a:ext cx="1959173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75% improvement
in skin hydration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2905125" y="3895725"/>
            <a:ext cx="2095500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92% reduced
hyperpigmentation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5372100" y="3895725"/>
            <a:ext cx="1634430" cy="3530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390"/>
              </a:lnSpc>
              <a:buNone/>
            </a:pPr>
            <a:r>
              <a:rPr lang="en-US" sz="1275" b="1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100% traceable
ingredients</a:t>
            </a:r>
            <a:endParaRPr lang="en-US" sz="1275" dirty="0"/>
          </a:p>
        </p:txBody>
      </p:sp>
      <p:sp>
        <p:nvSpPr>
          <p:cNvPr id="17" name="Text 9"/>
          <p:cNvSpPr/>
          <p:nvPr/>
        </p:nvSpPr>
        <p:spPr>
          <a:xfrm>
            <a:off x="7620000" y="3895725"/>
            <a:ext cx="1634430" cy="3738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72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60% less water
required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9829800" y="3895725"/>
            <a:ext cx="1571625" cy="3530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390"/>
              </a:lnSpc>
              <a:buNone/>
            </a:pPr>
            <a:r>
              <a:rPr lang="en-US" sz="1275" b="1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87% recyclable
materials</a:t>
            </a:r>
            <a:endParaRPr lang="en-US" sz="1275" dirty="0"/>
          </a:p>
        </p:txBody>
      </p:sp>
      <p:sp>
        <p:nvSpPr>
          <p:cNvPr id="19" name="Text 11"/>
          <p:cNvSpPr/>
          <p:nvPr/>
        </p:nvSpPr>
        <p:spPr>
          <a:xfrm>
            <a:off x="771525" y="4514850"/>
            <a:ext cx="1959173" cy="9530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77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Validated through
controlled studies in
Namibian arid
conditions.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3028950" y="4514850"/>
            <a:ext cx="1864965" cy="9530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77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Clinical trials show
23% outperform
competitors after 4
weeks.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5229225" y="4514850"/>
            <a:ext cx="1938337" cy="11913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77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85% locally sourced
from sustainable
African suppliers,
reducing carbon
footprint by 40%.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7458075" y="4514850"/>
            <a:ext cx="1959173" cy="11251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72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Formulations
designed for water-
scarce Namibian
context compared to
leading brands.</a:t>
            </a:r>
            <a:endParaRPr lang="en-US" sz="1275" dirty="0"/>
          </a:p>
        </p:txBody>
      </p:sp>
      <p:sp>
        <p:nvSpPr>
          <p:cNvPr id="23" name="Text 15"/>
          <p:cNvSpPr/>
          <p:nvPr/>
        </p:nvSpPr>
        <p:spPr>
          <a:xfrm>
            <a:off x="9610725" y="4514850"/>
            <a:ext cx="2053530" cy="9530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77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35% less plastic than
competitors, and zero
microplastics in all
formulations.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590550" y="6505575"/>
            <a:ext cx="829747" cy="1602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62"/>
              </a:lnSpc>
              <a:buNone/>
            </a:pPr>
            <a:r>
              <a:rPr lang="en-US" sz="1275" b="1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Perile</a:t>
            </a:r>
            <a:endParaRPr lang="en-US" sz="1275" dirty="0"/>
          </a:p>
        </p:txBody>
      </p:sp>
      <p:sp>
        <p:nvSpPr>
          <p:cNvPr id="25" name="Text 17"/>
          <p:cNvSpPr/>
          <p:nvPr/>
        </p:nvSpPr>
        <p:spPr>
          <a:xfrm>
            <a:off x="1381125" y="6572250"/>
            <a:ext cx="6185773" cy="1226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965"/>
              </a:lnSpc>
              <a:buNone/>
            </a:pPr>
            <a:r>
              <a:rPr lang="en-US" sz="975" dirty="0">
                <a:solidFill>
                  <a:srgbClr val="2A422A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Confidentiality Notice is your Perile Cosmetics and in-angenanant palette.</a:t>
            </a:r>
            <a:endParaRPr lang="en-US" sz="9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97</cp:revision>
  <dcterms:created xsi:type="dcterms:W3CDTF">2026-02-08T21:24:27Z</dcterms:created>
  <dcterms:modified xsi:type="dcterms:W3CDTF">2026-02-13T08:25:47Z</dcterms:modified>
</cp:coreProperties>
</file>